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8" r:id="rId3"/>
    <p:sldId id="309" r:id="rId4"/>
    <p:sldId id="262" r:id="rId5"/>
    <p:sldId id="261" r:id="rId6"/>
    <p:sldId id="283" r:id="rId7"/>
    <p:sldId id="291" r:id="rId8"/>
    <p:sldId id="292" r:id="rId9"/>
    <p:sldId id="294" r:id="rId10"/>
    <p:sldId id="293" r:id="rId11"/>
    <p:sldId id="295" r:id="rId12"/>
    <p:sldId id="296" r:id="rId13"/>
    <p:sldId id="302" r:id="rId14"/>
    <p:sldId id="303" r:id="rId15"/>
    <p:sldId id="263" r:id="rId16"/>
    <p:sldId id="304" r:id="rId17"/>
    <p:sldId id="310" r:id="rId18"/>
    <p:sldId id="273" r:id="rId19"/>
    <p:sldId id="274" r:id="rId20"/>
    <p:sldId id="298" r:id="rId21"/>
    <p:sldId id="299" r:id="rId22"/>
    <p:sldId id="307" r:id="rId23"/>
    <p:sldId id="311" r:id="rId24"/>
    <p:sldId id="281" r:id="rId25"/>
    <p:sldId id="312" r:id="rId26"/>
    <p:sldId id="313" r:id="rId27"/>
    <p:sldId id="386" r:id="rId28"/>
    <p:sldId id="387" r:id="rId29"/>
    <p:sldId id="397" r:id="rId30"/>
    <p:sldId id="297" r:id="rId31"/>
    <p:sldId id="398" r:id="rId32"/>
    <p:sldId id="388" r:id="rId33"/>
    <p:sldId id="389" r:id="rId34"/>
    <p:sldId id="390" r:id="rId35"/>
    <p:sldId id="280" r:id="rId36"/>
    <p:sldId id="396" r:id="rId37"/>
    <p:sldId id="287" r:id="rId38"/>
    <p:sldId id="399" r:id="rId39"/>
    <p:sldId id="290" r:id="rId40"/>
    <p:sldId id="400" r:id="rId41"/>
    <p:sldId id="401" r:id="rId42"/>
    <p:sldId id="402" r:id="rId43"/>
    <p:sldId id="403" r:id="rId44"/>
    <p:sldId id="404" r:id="rId45"/>
    <p:sldId id="392" r:id="rId46"/>
    <p:sldId id="405" r:id="rId47"/>
    <p:sldId id="277" r:id="rId48"/>
    <p:sldId id="282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E6F"/>
    <a:srgbClr val="BD0326"/>
    <a:srgbClr val="FB2751"/>
    <a:srgbClr val="FB2752"/>
    <a:srgbClr val="FF0066"/>
    <a:srgbClr val="008000"/>
    <a:srgbClr val="DA2ADE"/>
    <a:srgbClr val="ED4D1B"/>
    <a:srgbClr val="996633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0" autoAdjust="0"/>
    <p:restoredTop sz="70424" autoAdjust="0"/>
  </p:normalViewPr>
  <p:slideViewPr>
    <p:cSldViewPr snapToGrid="0" showGuides="1">
      <p:cViewPr varScale="1">
        <p:scale>
          <a:sx n="98" d="100"/>
          <a:sy n="98" d="100"/>
        </p:scale>
        <p:origin x="1800" y="78"/>
      </p:cViewPr>
      <p:guideLst>
        <p:guide orient="horz" pos="18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CFEDB9A-5646-6851-9786-CCBD1B1C3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F5F5A9-8B8D-02B9-EA64-7544ECC7CD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1D12F-CDEB-452B-A7A1-504CB49481C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B14666-BD66-48FA-6E86-A3DE72E90D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E8E26E-3A52-C606-BBE6-91D5AF1844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CE7EE-A91B-4B99-B2CE-3A2F63EB8C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74981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2.28571" units="1/cm"/>
          <inkml:channelProperty channel="Y" name="resolution" value="27.69231" units="1/cm"/>
          <inkml:channelProperty channel="T" name="resolution" value="1" units="1/dev"/>
        </inkml:channelProperties>
      </inkml:inkSource>
      <inkml:timestamp xml:id="ts0" timeString="2023-07-23T06:36:52.014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장에서는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비동기 호출</a:t>
            </a:r>
            <a:r>
              <a:rPr lang="en-US" altLang="ko-KR" dirty="0"/>
              <a:t>, </a:t>
            </a:r>
            <a:r>
              <a:rPr lang="ko-KR" altLang="en-US" dirty="0"/>
              <a:t>다른 말로 </a:t>
            </a:r>
            <a:r>
              <a:rPr lang="en-US" altLang="ko-KR" dirty="0"/>
              <a:t>Async Non-Block IO </a:t>
            </a:r>
            <a:r>
              <a:rPr lang="ko-KR" altLang="en-US" dirty="0"/>
              <a:t>란 개념에 대해 말씀 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150BD-A9B7-D036-C267-4356CADF69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83B9BCC-BB68-04AB-55E1-5253AA460D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사람은 한 번에 하나씩 밖엔 일 할 수 없어요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기계가 일하는 동안 다른 일을 진행시킬 수가 있어요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동시에 여러 일을 진행시킬 수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아까처럼</a:t>
            </a:r>
            <a:r>
              <a:rPr lang="ko-KR" altLang="en-US" dirty="0"/>
              <a:t> 박스 하나를 </a:t>
            </a:r>
            <a:r>
              <a:rPr lang="en-US" altLang="ko-KR" dirty="0"/>
              <a:t>1</a:t>
            </a:r>
            <a:r>
              <a:rPr lang="ko-KR" altLang="en-US" dirty="0"/>
              <a:t>초라고 가정하면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커피 한 잔 만드는 데는 방금 전 봤던 분업 시스템과 마찬가지로 </a:t>
            </a:r>
            <a:r>
              <a:rPr lang="en-US" altLang="ko-KR" dirty="0"/>
              <a:t>3</a:t>
            </a:r>
            <a:r>
              <a:rPr lang="ko-KR" altLang="en-US" dirty="0"/>
              <a:t>초 걸리지만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지금은 직원 </a:t>
            </a:r>
            <a:r>
              <a:rPr lang="en-US" altLang="ko-KR" dirty="0"/>
              <a:t>3</a:t>
            </a:r>
            <a:r>
              <a:rPr lang="ko-KR" altLang="en-US" dirty="0"/>
              <a:t>명이 아닌 </a:t>
            </a:r>
            <a:r>
              <a:rPr lang="en-US" altLang="ko-KR" dirty="0"/>
              <a:t>1</a:t>
            </a:r>
            <a:r>
              <a:rPr lang="ko-KR" altLang="en-US" dirty="0"/>
              <a:t>명이서 똑같은 시간에 커피 </a:t>
            </a:r>
            <a:r>
              <a:rPr lang="en-US" altLang="ko-KR" dirty="0"/>
              <a:t>1</a:t>
            </a:r>
            <a:r>
              <a:rPr lang="ko-KR" altLang="en-US" dirty="0"/>
              <a:t>잔을 만들 수가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기계가 일을 끝내는 동안 기다리지 않아요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en-US" altLang="ko-KR" dirty="0"/>
              <a:t>Non-block </a:t>
            </a:r>
            <a:r>
              <a:rPr lang="ko-KR" altLang="en-US" dirty="0"/>
              <a:t>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 번에 하나씩 밖에 처리할 수 없어도</a:t>
            </a:r>
            <a:r>
              <a:rPr lang="en-US" altLang="ko-KR" dirty="0"/>
              <a:t>, </a:t>
            </a:r>
            <a:r>
              <a:rPr lang="ko-KR" altLang="en-US" dirty="0"/>
              <a:t>일은 여러가지를 동시에 진행할 수 있어요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en-US" altLang="ko-KR" dirty="0"/>
              <a:t>Asynchronous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77CD8-55A6-D28B-2D1E-675CA8ED62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1B3E97C-1B45-1A36-0BDF-E16C07ACAA6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40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주문 </a:t>
            </a:r>
            <a:r>
              <a:rPr lang="en-US" altLang="ko-KR" dirty="0"/>
              <a:t>2</a:t>
            </a:r>
            <a:r>
              <a:rPr lang="ko-KR" altLang="en-US" dirty="0"/>
              <a:t>잔이 동시에 들어오면</a:t>
            </a:r>
            <a:r>
              <a:rPr lang="en-US" altLang="ko-KR" dirty="0"/>
              <a:t> </a:t>
            </a:r>
            <a:r>
              <a:rPr lang="ko-KR" altLang="en-US" dirty="0"/>
              <a:t>어떻게 될까요 </a:t>
            </a:r>
            <a:r>
              <a:rPr lang="en-US" altLang="ko-KR" dirty="0"/>
              <a:t>?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Non-blocking </a:t>
            </a:r>
            <a:r>
              <a:rPr lang="ko-KR" altLang="en-US" dirty="0"/>
              <a:t>시간동안 더 많은 일을 </a:t>
            </a:r>
            <a:r>
              <a:rPr lang="en-US" altLang="ko-KR" dirty="0"/>
              <a:t>Asynchronous </a:t>
            </a:r>
            <a:r>
              <a:rPr lang="ko-KR" altLang="en-US" dirty="0"/>
              <a:t>하게 진행시킬 수 있을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잔 만드는데</a:t>
            </a:r>
            <a:r>
              <a:rPr lang="en-US" altLang="ko-KR" dirty="0"/>
              <a:t>, </a:t>
            </a:r>
            <a:r>
              <a:rPr lang="ko-KR" altLang="en-US" dirty="0" err="1"/>
              <a:t>아까처럼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초가 아닌 </a:t>
            </a:r>
            <a:r>
              <a:rPr lang="en-US" altLang="ko-KR" dirty="0"/>
              <a:t>3</a:t>
            </a:r>
            <a:r>
              <a:rPr lang="ko-KR" altLang="en-US" dirty="0"/>
              <a:t>초 약간 더 걸릴 것 같네요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 명의 직원이 처리하는 것보다도 속도가 오히려 더 빠릅니다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AFEA7-27C7-CD26-EC80-DD84D22F6C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21CFC912-3CC5-631E-15C1-3E769372432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20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다시 </a:t>
            </a:r>
            <a:r>
              <a:rPr lang="en-US" altLang="ko-KR" dirty="0"/>
              <a:t>Article</a:t>
            </a:r>
            <a:r>
              <a:rPr lang="ko-KR" altLang="en-US" dirty="0"/>
              <a:t>로 돌아와서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글의 핵심은</a:t>
            </a:r>
            <a:r>
              <a:rPr lang="en-US" altLang="ko-KR" dirty="0"/>
              <a:t>, thread</a:t>
            </a:r>
            <a:r>
              <a:rPr lang="ko-KR" altLang="en-US" dirty="0"/>
              <a:t> 하나가 </a:t>
            </a:r>
            <a:r>
              <a:rPr lang="en-US" altLang="ko-KR" dirty="0"/>
              <a:t>I/O blocking</a:t>
            </a:r>
            <a:r>
              <a:rPr lang="ko-KR" altLang="en-US" dirty="0"/>
              <a:t>을 기다리지 않고 여러 일을 동시에 처리하는 </a:t>
            </a:r>
            <a:r>
              <a:rPr lang="en-US" altLang="ko-KR" dirty="0"/>
              <a:t>Asynchronous Nonblocking </a:t>
            </a:r>
            <a:r>
              <a:rPr lang="ko-KR" altLang="en-US" dirty="0"/>
              <a:t>방식이 어플리케이션을 더 빠르게 </a:t>
            </a:r>
            <a:r>
              <a:rPr lang="ko-KR" altLang="en-US" dirty="0" err="1"/>
              <a:t>동작시킬</a:t>
            </a:r>
            <a:r>
              <a:rPr lang="ko-KR" altLang="en-US" dirty="0"/>
              <a:t> 수 있다는 것입니다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소개하는 사례들은 좋고 나쁨을 의미하는 것은 </a:t>
            </a:r>
            <a:r>
              <a:rPr lang="ko-KR" altLang="en-US" dirty="0" err="1"/>
              <a:t>아니라서요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Sync / Blocking </a:t>
            </a:r>
            <a:r>
              <a:rPr lang="ko-KR" altLang="en-US" dirty="0"/>
              <a:t>부터</a:t>
            </a:r>
            <a:r>
              <a:rPr lang="en-US" altLang="ko-KR" dirty="0"/>
              <a:t>, Async / Blocking </a:t>
            </a:r>
            <a:r>
              <a:rPr lang="ko-KR" altLang="en-US" dirty="0"/>
              <a:t>까지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시계방향 순으로 각각의 사례를 하나씩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88281-5538-7FBD-1449-653B896707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0D2BFBBC-3DB1-595B-F385-1A78C96D186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38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0B224-603E-7D50-A5AB-7C628CC9B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BA3CF01-99C8-2B7D-B225-1BE1147BB9C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9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3C511-8C55-BB2B-8A5B-4E0C470FA9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ABFD6CB-6062-1C7E-136B-B7CA9E7812E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9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C5DF4-FE80-04E4-C1A4-EFEA96C10F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D6897EBE-1216-806C-121B-D6F3B0BA81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618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Blocking</a:t>
            </a:r>
            <a:r>
              <a:rPr lang="ko-KR" altLang="en-US" dirty="0"/>
              <a:t> 은 저희가 접해보기 어려운 사례인데</a:t>
            </a:r>
            <a:r>
              <a:rPr lang="en-US" altLang="ko-KR" dirty="0"/>
              <a:t>, </a:t>
            </a:r>
            <a:r>
              <a:rPr lang="ko-KR" altLang="en-US" dirty="0"/>
              <a:t>네트워킹 </a:t>
            </a:r>
            <a:r>
              <a:rPr lang="en-US" altLang="ko-KR" dirty="0"/>
              <a:t>I/O </a:t>
            </a:r>
            <a:r>
              <a:rPr lang="ko-KR" altLang="en-US" dirty="0"/>
              <a:t>처리에 많이 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client </a:t>
            </a:r>
            <a:r>
              <a:rPr lang="ko-KR" altLang="en-US" dirty="0"/>
              <a:t>는 서버와 통신하기 위해 </a:t>
            </a:r>
            <a:r>
              <a:rPr lang="en-US" altLang="ko-KR" dirty="0"/>
              <a:t>socket </a:t>
            </a:r>
            <a:r>
              <a:rPr lang="ko-KR" altLang="en-US" dirty="0"/>
              <a:t>연결을 </a:t>
            </a:r>
            <a:r>
              <a:rPr lang="ko-KR" altLang="en-US" dirty="0" err="1"/>
              <a:t>할텐데요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입장에서 보면</a:t>
            </a:r>
            <a:r>
              <a:rPr lang="en-US" altLang="ko-KR" dirty="0"/>
              <a:t>, </a:t>
            </a:r>
            <a:r>
              <a:rPr lang="ko-KR" altLang="en-US" dirty="0"/>
              <a:t>수많은 </a:t>
            </a:r>
            <a:r>
              <a:rPr lang="en-US" altLang="ko-KR" dirty="0"/>
              <a:t>socket </a:t>
            </a:r>
            <a:r>
              <a:rPr lang="ko-KR" altLang="en-US" dirty="0"/>
              <a:t>들을 </a:t>
            </a:r>
            <a:r>
              <a:rPr lang="en-US" altLang="ko-KR" dirty="0"/>
              <a:t>looping </a:t>
            </a:r>
            <a:r>
              <a:rPr lang="ko-KR" altLang="en-US" dirty="0"/>
              <a:t>돌아 하나씩 검사하는 게 너무 비효율적이거든요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I/O multiplexing </a:t>
            </a:r>
            <a:r>
              <a:rPr lang="ko-KR" altLang="en-US" dirty="0"/>
              <a:t>은 이럴 때 사용되는 사례입니다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218EF-2001-0FE8-7ED8-CE94EB1789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7023BF7-BB63-840A-AEF2-FF92D63F90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41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챕터 </a:t>
            </a:r>
            <a:r>
              <a:rPr lang="en-US" altLang="ko-KR" dirty="0"/>
              <a:t>1</a:t>
            </a:r>
            <a:r>
              <a:rPr lang="ko-KR" altLang="en-US" dirty="0"/>
              <a:t>에서 만들어봤던 </a:t>
            </a:r>
            <a:r>
              <a:rPr lang="en-US" altLang="ko-KR" dirty="0"/>
              <a:t>coffee </a:t>
            </a:r>
            <a:r>
              <a:rPr lang="ko-KR" altLang="en-US" dirty="0"/>
              <a:t>만들기를 </a:t>
            </a:r>
            <a:r>
              <a:rPr lang="en-US" altLang="ko-KR" dirty="0"/>
              <a:t>Coroutine </a:t>
            </a:r>
            <a:r>
              <a:rPr lang="ko-KR" altLang="en-US" dirty="0"/>
              <a:t>으로 다시 한 번 만들어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2C514-32DE-0CA2-29A4-77A282CAFD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DFBCE0D-77EA-2FD8-14AB-698A405B58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지금부터는 </a:t>
            </a:r>
            <a:r>
              <a:rPr lang="en-US" altLang="ko-KR" dirty="0"/>
              <a:t>Servlet </a:t>
            </a:r>
            <a:r>
              <a:rPr lang="ko-KR" altLang="en-US" dirty="0"/>
              <a:t>기반의 </a:t>
            </a:r>
            <a:r>
              <a:rPr lang="en-US" altLang="ko-KR" dirty="0"/>
              <a:t>Spring MVC </a:t>
            </a:r>
            <a:r>
              <a:rPr lang="ko-KR" altLang="en-US" dirty="0"/>
              <a:t>와 </a:t>
            </a:r>
            <a:r>
              <a:rPr lang="en-US" altLang="ko-KR" dirty="0"/>
              <a:t>Reactive </a:t>
            </a:r>
            <a:r>
              <a:rPr lang="ko-KR" altLang="en-US" dirty="0"/>
              <a:t>기반의 </a:t>
            </a: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를 비교해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21ADE-CF17-3C72-6BA3-9417A2A479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D7F8F073-28C3-A438-3DF7-A3C2E6A101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82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Thread </a:t>
            </a:r>
            <a:r>
              <a:rPr lang="ko-KR" altLang="en-US" dirty="0"/>
              <a:t>하나 관점에서는</a:t>
            </a:r>
            <a:r>
              <a:rPr lang="en-US" altLang="ko-KR" dirty="0"/>
              <a:t>, IO blocking </a:t>
            </a:r>
            <a:r>
              <a:rPr lang="ko-KR" altLang="en-US" dirty="0"/>
              <a:t>시간에 아무 일도 하지 않는 것처럼 보이지만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Modern OS </a:t>
            </a:r>
            <a:r>
              <a:rPr lang="ko-KR" altLang="en-US" dirty="0"/>
              <a:t>는 </a:t>
            </a:r>
            <a:r>
              <a:rPr lang="en-US" altLang="ko-KR" dirty="0"/>
              <a:t>multi thread </a:t>
            </a:r>
            <a:r>
              <a:rPr lang="ko-KR" altLang="en-US" dirty="0"/>
              <a:t>를 지원하고 있어</a:t>
            </a:r>
            <a:r>
              <a:rPr lang="en-US" altLang="ko-KR" dirty="0"/>
              <a:t>, </a:t>
            </a:r>
            <a:r>
              <a:rPr lang="ko-KR" altLang="en-US" dirty="0"/>
              <a:t>이런 비효율이 발생하지 않습니다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Spring MVC</a:t>
            </a:r>
            <a:r>
              <a:rPr lang="ko-KR" altLang="en-US" dirty="0"/>
              <a:t>에서</a:t>
            </a:r>
            <a:r>
              <a:rPr lang="en-US" altLang="ko-KR" dirty="0"/>
              <a:t>, request thread </a:t>
            </a:r>
            <a:r>
              <a:rPr lang="ko-KR" altLang="en-US" dirty="0"/>
              <a:t>에 </a:t>
            </a:r>
            <a:r>
              <a:rPr lang="en-US" altLang="ko-KR" dirty="0"/>
              <a:t>I/O blocking </a:t>
            </a:r>
            <a:r>
              <a:rPr lang="ko-KR" altLang="en-US" dirty="0"/>
              <a:t>이 일어나면</a:t>
            </a:r>
            <a:endParaRPr lang="en-US" altLang="ko-KR" dirty="0"/>
          </a:p>
          <a:p>
            <a:r>
              <a:rPr lang="en-US" altLang="ko-KR" dirty="0"/>
              <a:t>kernel </a:t>
            </a:r>
            <a:r>
              <a:rPr lang="ko-KR" altLang="en-US" dirty="0"/>
              <a:t>은 해당 </a:t>
            </a:r>
            <a:r>
              <a:rPr lang="en-US" altLang="ko-KR" dirty="0"/>
              <a:t>thread </a:t>
            </a:r>
            <a:r>
              <a:rPr lang="ko-KR" altLang="en-US" dirty="0"/>
              <a:t>를 </a:t>
            </a:r>
            <a:r>
              <a:rPr lang="en-US" altLang="ko-KR" dirty="0"/>
              <a:t>wait </a:t>
            </a:r>
            <a:r>
              <a:rPr lang="ko-KR" altLang="en-US" dirty="0"/>
              <a:t>상태로 마킹하고 실행을 중지시킵니다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ready </a:t>
            </a:r>
            <a:r>
              <a:rPr lang="ko-KR" altLang="en-US" dirty="0"/>
              <a:t>상태인 다른 </a:t>
            </a:r>
            <a:r>
              <a:rPr lang="en-US" altLang="ko-KR" dirty="0"/>
              <a:t>thread </a:t>
            </a:r>
            <a:r>
              <a:rPr lang="ko-KR" altLang="en-US" dirty="0"/>
              <a:t>를 실행시킵니다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core </a:t>
            </a:r>
            <a:r>
              <a:rPr lang="ko-KR" altLang="en-US" dirty="0"/>
              <a:t>는 </a:t>
            </a:r>
            <a:r>
              <a:rPr lang="en-US" altLang="ko-KR" dirty="0"/>
              <a:t>IO blocking </a:t>
            </a:r>
            <a:r>
              <a:rPr lang="ko-KR" altLang="en-US" dirty="0"/>
              <a:t>시간에 놀지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정지됐던 </a:t>
            </a:r>
            <a:r>
              <a:rPr lang="en-US" altLang="ko-KR" dirty="0"/>
              <a:t>thread </a:t>
            </a:r>
            <a:r>
              <a:rPr lang="ko-KR" altLang="en-US" dirty="0"/>
              <a:t>는 </a:t>
            </a:r>
            <a:r>
              <a:rPr lang="en-US" altLang="ko-KR" dirty="0"/>
              <a:t>I/O blocking</a:t>
            </a:r>
            <a:r>
              <a:rPr lang="ko-KR" altLang="en-US" dirty="0"/>
              <a:t>이 끝나면 </a:t>
            </a:r>
            <a:r>
              <a:rPr lang="en-US" altLang="ko-KR" dirty="0"/>
              <a:t>ready </a:t>
            </a:r>
            <a:r>
              <a:rPr lang="ko-KR" altLang="en-US" dirty="0"/>
              <a:t>상태로 </a:t>
            </a:r>
            <a:r>
              <a:rPr lang="ko-KR" altLang="en-US" dirty="0" err="1"/>
              <a:t>마킹되고</a:t>
            </a:r>
            <a:r>
              <a:rPr lang="en-US" altLang="ko-KR" dirty="0"/>
              <a:t>, </a:t>
            </a:r>
            <a:r>
              <a:rPr lang="ko-KR" altLang="en-US" dirty="0" err="1"/>
              <a:t>비어있는</a:t>
            </a:r>
            <a:r>
              <a:rPr lang="ko-KR" altLang="en-US" dirty="0"/>
              <a:t> </a:t>
            </a:r>
            <a:r>
              <a:rPr lang="en-US" altLang="ko-KR" dirty="0"/>
              <a:t>time slice </a:t>
            </a:r>
            <a:r>
              <a:rPr lang="ko-KR" altLang="en-US" dirty="0"/>
              <a:t>에 적절하게 끼어들어 다시 실행이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 보면 </a:t>
            </a:r>
            <a:r>
              <a:rPr lang="en-US" altLang="ko-KR" dirty="0"/>
              <a:t>IO blocking </a:t>
            </a:r>
            <a:r>
              <a:rPr lang="ko-KR" altLang="en-US" dirty="0"/>
              <a:t>이 그리 </a:t>
            </a:r>
            <a:r>
              <a:rPr lang="ko-KR" altLang="en-US" dirty="0" err="1"/>
              <a:t>나쁜게</a:t>
            </a:r>
            <a:r>
              <a:rPr lang="ko-KR" altLang="en-US" dirty="0"/>
              <a:t> 아닌데요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2D2EC-5965-37D5-2009-D4A077F3D5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24C8A99-1079-D4BC-4AC9-62618E4B9C0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0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년도 </a:t>
            </a:r>
            <a:r>
              <a:rPr lang="en-US" altLang="ko-KR" dirty="0" err="1"/>
              <a:t>zdnet</a:t>
            </a:r>
            <a:r>
              <a:rPr lang="en-US" altLang="ko-KR" dirty="0"/>
              <a:t> </a:t>
            </a:r>
            <a:r>
              <a:rPr lang="ko-KR" altLang="en-US" dirty="0"/>
              <a:t>기사입니다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Paypal</a:t>
            </a:r>
            <a:r>
              <a:rPr lang="ko-KR" altLang="en-US" dirty="0"/>
              <a:t>이 서버를 </a:t>
            </a:r>
            <a:r>
              <a:rPr lang="en-US" altLang="ko-KR" dirty="0"/>
              <a:t>Java</a:t>
            </a:r>
            <a:r>
              <a:rPr lang="ko-KR" altLang="en-US" dirty="0"/>
              <a:t>에서 </a:t>
            </a:r>
            <a:r>
              <a:rPr lang="en-US" altLang="ko-KR" dirty="0"/>
              <a:t>Node.js</a:t>
            </a:r>
            <a:r>
              <a:rPr lang="ko-KR" altLang="en-US" dirty="0"/>
              <a:t>로 바꿨다는 기사인데요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여기에 특이한 내용이 하나 있습니다</a:t>
            </a:r>
            <a:r>
              <a:rPr lang="en-US" altLang="ko-KR" dirty="0"/>
              <a:t>. </a:t>
            </a:r>
            <a:r>
              <a:rPr lang="ko-KR" altLang="en-US" dirty="0"/>
              <a:t>바로 응답시간이 </a:t>
            </a:r>
            <a:r>
              <a:rPr lang="en-US" altLang="ko-KR" dirty="0"/>
              <a:t>3</a:t>
            </a:r>
            <a:r>
              <a:rPr lang="ko-KR" altLang="en-US" dirty="0"/>
              <a:t>배 빨라졌다는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Javascript</a:t>
            </a:r>
            <a:r>
              <a:rPr lang="ko-KR" altLang="en-US" dirty="0"/>
              <a:t>는 </a:t>
            </a:r>
            <a:r>
              <a:rPr lang="en-US" altLang="ko-KR" dirty="0"/>
              <a:t>Java</a:t>
            </a:r>
            <a:r>
              <a:rPr lang="ko-KR" altLang="en-US" dirty="0"/>
              <a:t>보다 </a:t>
            </a:r>
            <a:r>
              <a:rPr lang="en-US" altLang="ko-KR" dirty="0"/>
              <a:t>3</a:t>
            </a:r>
            <a:r>
              <a:rPr lang="ko-KR" altLang="en-US" dirty="0"/>
              <a:t>배 느리고</a:t>
            </a:r>
            <a:r>
              <a:rPr lang="en-US" altLang="ko-KR" dirty="0"/>
              <a:t>, Typescript</a:t>
            </a:r>
            <a:r>
              <a:rPr lang="ko-KR" altLang="en-US" dirty="0"/>
              <a:t>를 적용할 경우 </a:t>
            </a:r>
            <a:r>
              <a:rPr lang="en-US" altLang="ko-KR" dirty="0"/>
              <a:t>30</a:t>
            </a:r>
            <a:r>
              <a:rPr lang="ko-KR" altLang="en-US" dirty="0"/>
              <a:t>배나 느립니다</a:t>
            </a:r>
            <a:r>
              <a:rPr lang="en-US" altLang="ko-KR" dirty="0"/>
              <a:t>. </a:t>
            </a:r>
            <a:r>
              <a:rPr lang="ko-KR" altLang="en-US" dirty="0"/>
              <a:t>그런데 오히려 </a:t>
            </a:r>
            <a:r>
              <a:rPr lang="en-US" altLang="ko-KR" dirty="0"/>
              <a:t>Java</a:t>
            </a:r>
            <a:r>
              <a:rPr lang="ko-KR" altLang="en-US" dirty="0"/>
              <a:t>로 만든 </a:t>
            </a:r>
            <a:r>
              <a:rPr lang="en-US" altLang="ko-KR" dirty="0"/>
              <a:t>web application </a:t>
            </a:r>
            <a:r>
              <a:rPr lang="ko-KR" altLang="en-US" dirty="0"/>
              <a:t>보다 </a:t>
            </a:r>
            <a:r>
              <a:rPr lang="en-US" altLang="ko-KR" dirty="0"/>
              <a:t>3</a:t>
            </a:r>
            <a:r>
              <a:rPr lang="ko-KR" altLang="en-US" dirty="0"/>
              <a:t>배 빠르다고 말하고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coroutine </a:t>
            </a:r>
            <a:r>
              <a:rPr lang="ko-KR" altLang="en-US" dirty="0"/>
              <a:t>기반의 </a:t>
            </a:r>
            <a:r>
              <a:rPr lang="en-US" altLang="ko-KR" dirty="0"/>
              <a:t>Async Non-Blocking IO </a:t>
            </a:r>
            <a:r>
              <a:rPr lang="ko-KR" altLang="en-US" dirty="0"/>
              <a:t>방식으로 작동하고 있기 때문에 </a:t>
            </a:r>
            <a:r>
              <a:rPr lang="en-US" altLang="ko-KR" dirty="0"/>
              <a:t>Spring MVC </a:t>
            </a:r>
            <a:r>
              <a:rPr lang="ko-KR" altLang="en-US" dirty="0"/>
              <a:t>같은 </a:t>
            </a:r>
            <a:r>
              <a:rPr lang="en-US" altLang="ko-KR" dirty="0"/>
              <a:t>thread per request </a:t>
            </a:r>
            <a:r>
              <a:rPr lang="ko-KR" altLang="en-US" dirty="0"/>
              <a:t>모델의 </a:t>
            </a:r>
            <a:r>
              <a:rPr lang="en-US" altLang="ko-KR" dirty="0"/>
              <a:t>web application </a:t>
            </a:r>
            <a:r>
              <a:rPr lang="ko-KR" altLang="en-US" dirty="0"/>
              <a:t>보다 빨라서 그렇습니다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AFEED-5C0D-193B-00F0-695B1046C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B92BF74-588B-185D-00BF-ECD44CDA5F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초창기 </a:t>
            </a:r>
            <a:r>
              <a:rPr lang="en-US" altLang="ko-KR" dirty="0"/>
              <a:t>OS </a:t>
            </a:r>
            <a:r>
              <a:rPr lang="ko-KR" altLang="en-US" dirty="0"/>
              <a:t>에서는 한 번에 하나의 </a:t>
            </a:r>
            <a:r>
              <a:rPr lang="en-US" altLang="ko-KR" dirty="0"/>
              <a:t>process </a:t>
            </a:r>
            <a:r>
              <a:rPr lang="ko-KR" altLang="en-US" dirty="0"/>
              <a:t>만 실행될 수 있어서</a:t>
            </a:r>
            <a:r>
              <a:rPr lang="en-US" altLang="ko-KR" dirty="0"/>
              <a:t>, </a:t>
            </a:r>
            <a:r>
              <a:rPr lang="ko-KR" altLang="en-US" dirty="0"/>
              <a:t>프로그램이 </a:t>
            </a:r>
            <a:r>
              <a:rPr lang="en-US" altLang="ko-KR" dirty="0"/>
              <a:t>I/O</a:t>
            </a:r>
            <a:r>
              <a:rPr lang="ko-KR" altLang="en-US" dirty="0"/>
              <a:t> </a:t>
            </a:r>
            <a:r>
              <a:rPr lang="en-US" altLang="ko-KR" dirty="0"/>
              <a:t>blocking</a:t>
            </a:r>
            <a:r>
              <a:rPr lang="ko-KR" altLang="en-US" dirty="0"/>
              <a:t> 되는 동안 </a:t>
            </a:r>
            <a:r>
              <a:rPr lang="en-US" altLang="ko-KR" dirty="0"/>
              <a:t>CPU</a:t>
            </a:r>
            <a:r>
              <a:rPr lang="ko-KR" altLang="en-US" dirty="0"/>
              <a:t>를 놀려야만 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</a:t>
            </a:r>
            <a:r>
              <a:rPr lang="en-US" altLang="ko-KR" dirty="0"/>
              <a:t>, windows </a:t>
            </a:r>
            <a:r>
              <a:rPr lang="ko-KR" altLang="en-US" dirty="0"/>
              <a:t>같은 </a:t>
            </a:r>
            <a:r>
              <a:rPr lang="ko-KR" altLang="en-US" dirty="0" err="1"/>
              <a:t>멀티테스킹</a:t>
            </a:r>
            <a:r>
              <a:rPr lang="ko-KR" altLang="en-US" dirty="0"/>
              <a:t>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가 나오면서</a:t>
            </a:r>
            <a:r>
              <a:rPr lang="en-US" altLang="ko-KR" dirty="0"/>
              <a:t>,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연산시간에 여러 </a:t>
            </a:r>
            <a:r>
              <a:rPr lang="en-US" altLang="ko-KR" dirty="0"/>
              <a:t>thread </a:t>
            </a:r>
            <a:r>
              <a:rPr lang="ko-KR" altLang="en-US" dirty="0"/>
              <a:t>들을 가득 채워 실행할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Os</a:t>
            </a:r>
            <a:r>
              <a:rPr lang="en-US" altLang="ko-KR" dirty="0"/>
              <a:t> kernel </a:t>
            </a:r>
            <a:r>
              <a:rPr lang="ko-KR" altLang="en-US" dirty="0"/>
              <a:t>은 </a:t>
            </a:r>
            <a:r>
              <a:rPr lang="en-US" altLang="ko-KR" dirty="0"/>
              <a:t>core </a:t>
            </a:r>
            <a:r>
              <a:rPr lang="ko-KR" altLang="en-US" dirty="0"/>
              <a:t>의 실행시간을 </a:t>
            </a:r>
            <a:r>
              <a:rPr lang="en-US" altLang="ko-KR" dirty="0"/>
              <a:t>time slice </a:t>
            </a:r>
            <a:r>
              <a:rPr lang="ko-KR" altLang="en-US" dirty="0"/>
              <a:t>로 잘게 쪼개고요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core </a:t>
            </a:r>
            <a:r>
              <a:rPr lang="ko-KR" altLang="en-US" dirty="0"/>
              <a:t>는 이 </a:t>
            </a:r>
            <a:r>
              <a:rPr lang="en-US" altLang="ko-KR" dirty="0"/>
              <a:t>time slice </a:t>
            </a:r>
            <a:r>
              <a:rPr lang="ko-KR" altLang="en-US" dirty="0"/>
              <a:t>에서 정해진 시간동안 </a:t>
            </a:r>
            <a:r>
              <a:rPr lang="en-US" altLang="ko-KR" dirty="0"/>
              <a:t>thread </a:t>
            </a:r>
            <a:r>
              <a:rPr lang="ko-KR" altLang="en-US" dirty="0"/>
              <a:t>를 </a:t>
            </a:r>
            <a:r>
              <a:rPr lang="ko-KR" altLang="en-US" dirty="0" err="1"/>
              <a:t>번갈아가며</a:t>
            </a:r>
            <a:r>
              <a:rPr lang="ko-KR" altLang="en-US" dirty="0"/>
              <a:t> 하나씩 실행시킵니다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3E5BB-7FDC-3BC7-FDA5-654F11AF8B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25AF06D-A985-D101-FB85-D0495BA2958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06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thread</a:t>
            </a:r>
            <a:r>
              <a:rPr lang="ko-KR" altLang="en-US" dirty="0"/>
              <a:t>가 </a:t>
            </a:r>
            <a:r>
              <a:rPr lang="ko-KR" altLang="en-US" dirty="0" err="1"/>
              <a:t>번갈아가며</a:t>
            </a:r>
            <a:r>
              <a:rPr lang="ko-KR" altLang="en-US" dirty="0"/>
              <a:t> 실행될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기존 쓰레드는 실행상태를 저장하고</a:t>
            </a:r>
            <a:r>
              <a:rPr lang="en-US" altLang="ko-KR" dirty="0"/>
              <a:t>, </a:t>
            </a:r>
            <a:r>
              <a:rPr lang="ko-KR" altLang="en-US" dirty="0"/>
              <a:t>재개될 쓰레드는 이전 실행상태를 복원하는 </a:t>
            </a:r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switching</a:t>
            </a:r>
            <a:r>
              <a:rPr lang="ko-KR" altLang="en-US" dirty="0"/>
              <a:t> 이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</a:t>
            </a:r>
            <a:r>
              <a:rPr lang="en-US" altLang="ko-KR" dirty="0"/>
              <a:t>, </a:t>
            </a:r>
            <a:r>
              <a:rPr lang="ko-KR" altLang="en-US" dirty="0"/>
              <a:t>프로그램이 실행되는 영역은 </a:t>
            </a:r>
            <a:r>
              <a:rPr lang="en-US" altLang="ko-KR" dirty="0"/>
              <a:t>user mode,</a:t>
            </a:r>
          </a:p>
          <a:p>
            <a:r>
              <a:rPr lang="en-US" altLang="ko-KR" dirty="0"/>
              <a:t>context switching </a:t>
            </a:r>
            <a:r>
              <a:rPr lang="ko-KR" altLang="en-US" dirty="0"/>
              <a:t>이 </a:t>
            </a:r>
            <a:r>
              <a:rPr lang="ko-KR" altLang="en-US" dirty="0" err="1"/>
              <a:t>빌생하는</a:t>
            </a:r>
            <a:r>
              <a:rPr lang="ko-KR" altLang="en-US" dirty="0"/>
              <a:t> 영역은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kernel mode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user mode </a:t>
            </a:r>
            <a:r>
              <a:rPr lang="ko-KR" altLang="en-US" dirty="0"/>
              <a:t>관점에서</a:t>
            </a:r>
            <a:r>
              <a:rPr lang="en-US" altLang="ko-KR" dirty="0"/>
              <a:t>, kernel mode </a:t>
            </a:r>
            <a:r>
              <a:rPr lang="ko-KR" altLang="en-US" dirty="0"/>
              <a:t>에서 발생하는 </a:t>
            </a:r>
            <a:r>
              <a:rPr lang="en-US" altLang="ko-KR" dirty="0"/>
              <a:t>context switching </a:t>
            </a:r>
            <a:r>
              <a:rPr lang="ko-KR" altLang="en-US" dirty="0"/>
              <a:t>시간은 아무 일도 하지 않는 </a:t>
            </a:r>
            <a:r>
              <a:rPr lang="en-US" altLang="ko-KR" dirty="0"/>
              <a:t>overhead, </a:t>
            </a:r>
            <a:r>
              <a:rPr lang="ko-KR" altLang="en-US" dirty="0"/>
              <a:t>즉 </a:t>
            </a:r>
            <a:r>
              <a:rPr lang="ko-KR" altLang="en-US" dirty="0" err="1"/>
              <a:t>부하라서요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실행중인 </a:t>
            </a:r>
            <a:r>
              <a:rPr lang="en-US" altLang="ko-KR" dirty="0"/>
              <a:t>thread </a:t>
            </a:r>
            <a:r>
              <a:rPr lang="ko-KR" altLang="en-US" dirty="0"/>
              <a:t>가 적을 때는 이 </a:t>
            </a:r>
            <a:r>
              <a:rPr lang="en-US" altLang="ko-KR" dirty="0"/>
              <a:t>context switching </a:t>
            </a:r>
            <a:r>
              <a:rPr lang="ko-KR" altLang="en-US" dirty="0"/>
              <a:t>비용이 큰 문제가 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실행중인 </a:t>
            </a:r>
            <a:r>
              <a:rPr lang="en-US" altLang="ko-KR" dirty="0"/>
              <a:t>thread </a:t>
            </a:r>
            <a:r>
              <a:rPr lang="ko-KR" altLang="en-US" dirty="0"/>
              <a:t>가 많아지면 이야기가 달라집니다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C1B58-246D-01D7-E1E4-E3F759BC31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60B2AD0D-9879-39BF-EC9A-1ECEDACBE4D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969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kernel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쓰레드 스케줄러는 모든 쓰레드가 공평하게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시간을 쪼개 사용하도록 </a:t>
            </a:r>
            <a:r>
              <a:rPr lang="en-US" altLang="ko-KR" dirty="0"/>
              <a:t>time slice </a:t>
            </a:r>
            <a:r>
              <a:rPr lang="ko-KR" altLang="en-US" dirty="0"/>
              <a:t>를 관리합니다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아래처럼 실행중인 쓰레드가 많을 때는</a:t>
            </a:r>
            <a:r>
              <a:rPr lang="en-US" altLang="ko-KR" dirty="0"/>
              <a:t> time slice </a:t>
            </a:r>
            <a:r>
              <a:rPr lang="ko-KR" altLang="en-US" dirty="0"/>
              <a:t>개수가 많아지고</a:t>
            </a:r>
            <a:r>
              <a:rPr lang="en-US" altLang="ko-KR" dirty="0"/>
              <a:t>, </a:t>
            </a:r>
            <a:r>
              <a:rPr lang="ko-KR" altLang="en-US" dirty="0"/>
              <a:t>결과적으로 노란색으로 표시한 </a:t>
            </a:r>
            <a:r>
              <a:rPr lang="en-US" altLang="ko-KR" dirty="0"/>
              <a:t>thread context switching </a:t>
            </a:r>
            <a:r>
              <a:rPr lang="ko-KR" altLang="en-US" dirty="0"/>
              <a:t>횟수가 많아집니다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thread context switching </a:t>
            </a:r>
            <a:r>
              <a:rPr lang="ko-KR" altLang="en-US" dirty="0"/>
              <a:t>비용은 </a:t>
            </a:r>
            <a:r>
              <a:rPr lang="en-US" altLang="ko-KR" dirty="0"/>
              <a:t>20 us ~ 20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로</a:t>
            </a:r>
            <a:r>
              <a:rPr lang="en-US" altLang="ko-KR" dirty="0"/>
              <a:t>, process context switching </a:t>
            </a:r>
            <a:r>
              <a:rPr lang="ko-KR" altLang="en-US" dirty="0"/>
              <a:t>비용에 비해 매우 작은 편이지만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switching </a:t>
            </a:r>
            <a:r>
              <a:rPr lang="ko-KR" altLang="en-US" dirty="0"/>
              <a:t>횟수가 많아지면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 err="1"/>
              <a:t>블럭시간</a:t>
            </a:r>
            <a:r>
              <a:rPr lang="ko-KR" altLang="en-US" dirty="0"/>
              <a:t> 총합이 무시할 수 없는 수준으로 높아집니다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Spring MVC </a:t>
            </a:r>
            <a:r>
              <a:rPr lang="ko-KR" altLang="en-US" dirty="0"/>
              <a:t>에서는 </a:t>
            </a:r>
            <a:r>
              <a:rPr lang="en-US" altLang="ko-KR" dirty="0"/>
              <a:t>thread pool </a:t>
            </a:r>
            <a:r>
              <a:rPr lang="ko-KR" altLang="en-US" dirty="0"/>
              <a:t>을 필요 이상 많이 늘려서는 안됩니다</a:t>
            </a:r>
            <a:r>
              <a:rPr lang="en-US" altLang="ko-KR" dirty="0"/>
              <a:t>. (default: 200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E4E2C-8488-3A52-3102-5AEEE779F6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44AC656-225B-D567-F7F1-012F696A9C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67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switching</a:t>
            </a:r>
            <a:r>
              <a:rPr lang="ko-KR" altLang="en-US" dirty="0"/>
              <a:t> 비용이 </a:t>
            </a:r>
            <a:r>
              <a:rPr lang="ko-KR" altLang="en-US" dirty="0" err="1"/>
              <a:t>비싸지기</a:t>
            </a:r>
            <a:r>
              <a:rPr lang="ko-KR" altLang="en-US" dirty="0"/>
              <a:t> 때문에 </a:t>
            </a:r>
            <a:r>
              <a:rPr lang="en-US" altLang="ko-KR" dirty="0"/>
              <a:t>thread </a:t>
            </a:r>
            <a:r>
              <a:rPr lang="ko-KR" altLang="en-US" dirty="0"/>
              <a:t>를 많이 늘려선 안되고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또 </a:t>
            </a:r>
            <a:r>
              <a:rPr lang="en-US" altLang="ko-KR" dirty="0"/>
              <a:t>thread </a:t>
            </a:r>
            <a:r>
              <a:rPr lang="ko-KR" altLang="en-US" dirty="0"/>
              <a:t>는 메모리도 제법 필요해서요</a:t>
            </a:r>
            <a:r>
              <a:rPr lang="en-US" altLang="ko-KR" dirty="0"/>
              <a:t>. 1</a:t>
            </a:r>
            <a:r>
              <a:rPr lang="ko-KR" altLang="en-US" dirty="0"/>
              <a:t>개당 </a:t>
            </a:r>
            <a:r>
              <a:rPr lang="en-US" altLang="ko-KR" dirty="0"/>
              <a:t>1.5 M, 1000 </a:t>
            </a:r>
            <a:r>
              <a:rPr lang="ko-KR" altLang="en-US" dirty="0"/>
              <a:t>개라면 </a:t>
            </a:r>
            <a:r>
              <a:rPr lang="en-US" altLang="ko-KR" dirty="0"/>
              <a:t>1.5 G </a:t>
            </a:r>
            <a:r>
              <a:rPr lang="ko-KR" altLang="en-US" dirty="0"/>
              <a:t>정도가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thread </a:t>
            </a:r>
            <a:r>
              <a:rPr lang="ko-KR" altLang="en-US" dirty="0"/>
              <a:t>를 많이 만들면</a:t>
            </a:r>
            <a:r>
              <a:rPr lang="en-US" altLang="ko-KR" dirty="0"/>
              <a:t>, CPU, </a:t>
            </a:r>
            <a:r>
              <a:rPr lang="ko-KR" altLang="en-US" dirty="0"/>
              <a:t>메모리에 부하가 생겨 좋지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이번엔 </a:t>
            </a:r>
            <a:r>
              <a:rPr lang="en-US" altLang="ko-KR" dirty="0"/>
              <a:t>thread</a:t>
            </a:r>
            <a:r>
              <a:rPr lang="ko-KR" altLang="en-US" dirty="0"/>
              <a:t>를 줄여보겠습니다</a:t>
            </a:r>
            <a:r>
              <a:rPr lang="en-US" altLang="ko-KR" dirty="0"/>
              <a:t>. </a:t>
            </a:r>
            <a:r>
              <a:rPr lang="ko-KR" altLang="en-US" dirty="0"/>
              <a:t>극단적으로 </a:t>
            </a:r>
            <a:r>
              <a:rPr lang="en-US" altLang="ko-KR" dirty="0"/>
              <a:t>4</a:t>
            </a:r>
            <a:r>
              <a:rPr lang="ko-KR" altLang="en-US" dirty="0"/>
              <a:t>개만 둔다고 가정해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 </a:t>
            </a:r>
            <a:r>
              <a:rPr lang="ko-KR" altLang="en-US" dirty="0"/>
              <a:t>는 잠깐만 </a:t>
            </a:r>
            <a:r>
              <a:rPr lang="en-US" altLang="ko-KR" dirty="0"/>
              <a:t>running </a:t>
            </a:r>
            <a:r>
              <a:rPr lang="ko-KR" altLang="en-US" dirty="0"/>
              <a:t>하고 대부분의 시간은 </a:t>
            </a:r>
            <a:r>
              <a:rPr lang="en-US" altLang="ko-KR" dirty="0"/>
              <a:t>wait </a:t>
            </a:r>
            <a:r>
              <a:rPr lang="ko-KR" altLang="en-US" dirty="0"/>
              <a:t>상태일 </a:t>
            </a:r>
            <a:r>
              <a:rPr lang="ko-KR" altLang="en-US" dirty="0" err="1"/>
              <a:t>꺼고요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Core </a:t>
            </a:r>
            <a:r>
              <a:rPr lang="ko-KR" altLang="en-US" dirty="0"/>
              <a:t>입장에서는 이렇게 중간 </a:t>
            </a:r>
            <a:r>
              <a:rPr lang="ko-KR" altLang="en-US" dirty="0" err="1"/>
              <a:t>중간</a:t>
            </a:r>
            <a:r>
              <a:rPr lang="ko-KR" altLang="en-US" dirty="0"/>
              <a:t> 일을 하지 않는 </a:t>
            </a:r>
            <a:r>
              <a:rPr lang="en-US" altLang="ko-KR" dirty="0"/>
              <a:t>Idle </a:t>
            </a:r>
            <a:r>
              <a:rPr lang="ko-KR" altLang="en-US" dirty="0"/>
              <a:t>상태가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4</a:t>
            </a:r>
            <a:r>
              <a:rPr lang="ko-KR" altLang="en-US" dirty="0"/>
              <a:t>개의 </a:t>
            </a:r>
            <a:r>
              <a:rPr lang="en-US" altLang="ko-KR" dirty="0"/>
              <a:t>thread </a:t>
            </a:r>
            <a:r>
              <a:rPr lang="ko-KR" altLang="en-US" dirty="0"/>
              <a:t>모두 작업이 종료되지 않았기 때문에</a:t>
            </a:r>
            <a:r>
              <a:rPr lang="en-US" altLang="ko-KR" dirty="0"/>
              <a:t>, available </a:t>
            </a:r>
            <a:r>
              <a:rPr lang="ko-KR" altLang="en-US" dirty="0"/>
              <a:t>한 </a:t>
            </a:r>
            <a:r>
              <a:rPr lang="en-US" altLang="ko-KR" dirty="0"/>
              <a:t>thread </a:t>
            </a:r>
            <a:r>
              <a:rPr lang="ko-KR" altLang="en-US" dirty="0"/>
              <a:t>는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Spring MVC </a:t>
            </a:r>
            <a:r>
              <a:rPr lang="ko-KR" altLang="en-US" dirty="0"/>
              <a:t>은 </a:t>
            </a:r>
            <a:r>
              <a:rPr lang="en-US" altLang="ko-KR" dirty="0"/>
              <a:t>request per thread </a:t>
            </a:r>
            <a:r>
              <a:rPr lang="ko-KR" altLang="en-US" dirty="0"/>
              <a:t>모델이기 때문에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core</a:t>
            </a:r>
            <a:r>
              <a:rPr lang="ko-KR" altLang="en-US" dirty="0"/>
              <a:t>가 놀고 있어도</a:t>
            </a:r>
            <a:r>
              <a:rPr lang="en-US" altLang="ko-KR" dirty="0"/>
              <a:t>, available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가 없다면 요청은 처리되지 못하고 </a:t>
            </a:r>
            <a:r>
              <a:rPr lang="en-US" altLang="ko-KR" dirty="0"/>
              <a:t>block 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1BB94-65A2-3FEC-AAF2-3F104119E2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E7D2A98-9C31-2F78-4557-216009DCFB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78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Spring MVC </a:t>
            </a:r>
            <a:r>
              <a:rPr lang="ko-KR" altLang="en-US" dirty="0"/>
              <a:t>같은 </a:t>
            </a:r>
            <a:r>
              <a:rPr lang="en-US" altLang="ko-KR" dirty="0"/>
              <a:t>request per thread </a:t>
            </a:r>
            <a:r>
              <a:rPr lang="ko-KR" altLang="en-US" dirty="0"/>
              <a:t>모델의 </a:t>
            </a:r>
            <a:r>
              <a:rPr lang="en-US" altLang="ko-KR" dirty="0"/>
              <a:t>application </a:t>
            </a:r>
            <a:r>
              <a:rPr lang="ko-KR" altLang="en-US" dirty="0"/>
              <a:t>에서는</a:t>
            </a:r>
            <a:r>
              <a:rPr lang="en-US" altLang="ko-KR" dirty="0"/>
              <a:t>, </a:t>
            </a:r>
            <a:r>
              <a:rPr lang="ko-KR" altLang="en-US" dirty="0"/>
              <a:t>유명한 </a:t>
            </a:r>
            <a:r>
              <a:rPr lang="en-US" altLang="ko-KR" dirty="0"/>
              <a:t>Thread pool </a:t>
            </a:r>
            <a:r>
              <a:rPr lang="ko-KR" altLang="en-US" dirty="0"/>
              <a:t>딜레마가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 </a:t>
            </a:r>
            <a:r>
              <a:rPr lang="ko-KR" altLang="en-US" dirty="0"/>
              <a:t>를 늘리면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 </a:t>
            </a:r>
            <a:r>
              <a:rPr lang="ko-KR" altLang="en-US" dirty="0">
                <a:sym typeface="Wingdings" panose="05000000000000000000" pitchFamily="2" charset="2"/>
              </a:rPr>
              <a:t>부하로 성능이 낮아지고요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Thread </a:t>
            </a:r>
            <a:r>
              <a:rPr lang="ko-KR" altLang="en-US" dirty="0">
                <a:sym typeface="Wingdings" panose="05000000000000000000" pitchFamily="2" charset="2"/>
              </a:rPr>
              <a:t>를 줄이면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</a:t>
            </a:r>
            <a:r>
              <a:rPr lang="ko-KR" altLang="en-US" dirty="0">
                <a:sym typeface="Wingdings" panose="05000000000000000000" pitchFamily="2" charset="2"/>
              </a:rPr>
              <a:t>는 충분하지만</a:t>
            </a:r>
            <a:r>
              <a:rPr lang="en-US" altLang="ko-KR" dirty="0">
                <a:sym typeface="Wingdings" panose="05000000000000000000" pitchFamily="2" charset="2"/>
              </a:rPr>
              <a:t>, request throughput </a:t>
            </a:r>
            <a:r>
              <a:rPr lang="ko-KR" altLang="en-US" dirty="0">
                <a:sym typeface="Wingdings" panose="05000000000000000000" pitchFamily="2" charset="2"/>
              </a:rPr>
              <a:t>이 부족해 성능이 낮아집니다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01BE1-AABD-4DB3-CF02-5E101A4F1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3ACAA52-7048-CD38-BAFD-CF3CA965BE0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8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 예제 하나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en-US" altLang="ko-KR" dirty="0"/>
              <a:t>10</a:t>
            </a:r>
            <a:r>
              <a:rPr lang="ko-KR" altLang="en-US" dirty="0" err="1"/>
              <a:t>만번</a:t>
            </a:r>
            <a:r>
              <a:rPr lang="ko-KR" altLang="en-US" dirty="0"/>
              <a:t> 더하는 작업을 각각 </a:t>
            </a:r>
            <a:r>
              <a:rPr lang="en-US" altLang="ko-KR" dirty="0"/>
              <a:t>Thread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을 이용해 실행해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9F8B5-0058-6644-B812-862A2D89B6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634D913-787A-857E-59AD-98748C60292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8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Threadpool</a:t>
            </a:r>
            <a:r>
              <a:rPr lang="en-US" altLang="ko-KR" dirty="0"/>
              <a:t> </a:t>
            </a:r>
            <a:r>
              <a:rPr lang="ko-KR" altLang="en-US" dirty="0"/>
              <a:t>딜레마를 해결하는 방법으로 </a:t>
            </a:r>
            <a:r>
              <a:rPr lang="en-US" altLang="ko-KR" dirty="0"/>
              <a:t>Spring world </a:t>
            </a:r>
            <a:r>
              <a:rPr lang="ko-KR" altLang="en-US" dirty="0"/>
              <a:t>에서는 </a:t>
            </a:r>
            <a:r>
              <a:rPr lang="en-US" altLang="ko-KR" dirty="0" err="1"/>
              <a:t>Webflux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다만 </a:t>
            </a:r>
            <a:r>
              <a:rPr lang="en-US" altLang="ko-KR" dirty="0"/>
              <a:t>RDB </a:t>
            </a:r>
            <a:r>
              <a:rPr lang="ko-KR" altLang="en-US" dirty="0"/>
              <a:t>지원이 늦었고</a:t>
            </a:r>
            <a:r>
              <a:rPr lang="en-US" altLang="ko-KR" dirty="0"/>
              <a:t>, </a:t>
            </a:r>
            <a:r>
              <a:rPr lang="ko-KR" altLang="en-US" dirty="0"/>
              <a:t>개발언어인 </a:t>
            </a:r>
            <a:r>
              <a:rPr lang="en-US" altLang="ko-KR" dirty="0"/>
              <a:t>Reactor </a:t>
            </a:r>
            <a:r>
              <a:rPr lang="ko-KR" altLang="en-US" dirty="0"/>
              <a:t>난이도가 너무 높아</a:t>
            </a:r>
            <a:r>
              <a:rPr lang="en-US" altLang="ko-KR" dirty="0"/>
              <a:t>, </a:t>
            </a:r>
            <a:r>
              <a:rPr lang="en-US" altLang="ko-KR" dirty="0" err="1"/>
              <a:t>NodeJs</a:t>
            </a:r>
            <a:r>
              <a:rPr lang="ko-KR" altLang="en-US" dirty="0"/>
              <a:t>만큼 유행하지 못했는데요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Kotlin coroutine</a:t>
            </a:r>
            <a:r>
              <a:rPr lang="ko-KR" altLang="en-US" dirty="0"/>
              <a:t>을 지원하기 시작하면서</a:t>
            </a:r>
            <a:r>
              <a:rPr lang="en-US" altLang="ko-KR" dirty="0"/>
              <a:t>, </a:t>
            </a:r>
            <a:r>
              <a:rPr lang="ko-KR" altLang="en-US" dirty="0"/>
              <a:t>이제는 </a:t>
            </a:r>
            <a:r>
              <a:rPr lang="en-US" altLang="ko-KR" dirty="0" err="1"/>
              <a:t>NodeJs</a:t>
            </a:r>
            <a:r>
              <a:rPr lang="ko-KR" altLang="en-US" dirty="0"/>
              <a:t>만큼 쉽게 </a:t>
            </a:r>
            <a:r>
              <a:rPr lang="en-US" altLang="ko-KR" dirty="0"/>
              <a:t>Async </a:t>
            </a:r>
            <a:r>
              <a:rPr lang="en-US" altLang="ko-KR" dirty="0" err="1"/>
              <a:t>NonBlock</a:t>
            </a:r>
            <a:r>
              <a:rPr lang="en-US" altLang="ko-KR" dirty="0"/>
              <a:t> IO </a:t>
            </a:r>
            <a:r>
              <a:rPr lang="ko-KR" altLang="en-US" dirty="0"/>
              <a:t>서비스를 만들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3E25D-8957-B4DC-9DA1-A1549453D5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5400536-DA2D-F178-C4DF-37EDEA3B639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5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Webflux</a:t>
            </a:r>
            <a:r>
              <a:rPr lang="en-US" altLang="ko-KR" dirty="0"/>
              <a:t> Reactor, Coroutine </a:t>
            </a:r>
            <a:r>
              <a:rPr lang="ko-KR" altLang="en-US" dirty="0"/>
              <a:t>과 </a:t>
            </a:r>
            <a:r>
              <a:rPr lang="en-US" altLang="ko-KR" dirty="0"/>
              <a:t>MVC </a:t>
            </a:r>
            <a:r>
              <a:rPr lang="ko-KR" altLang="en-US" dirty="0"/>
              <a:t>간 코드 스타일을 비교해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Controller </a:t>
            </a:r>
            <a:r>
              <a:rPr lang="ko-KR" altLang="en-US" dirty="0"/>
              <a:t>는 거의 유사합니다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Reactor</a:t>
            </a:r>
            <a:r>
              <a:rPr lang="ko-KR" altLang="en-US" dirty="0"/>
              <a:t>는 </a:t>
            </a:r>
            <a:r>
              <a:rPr lang="en-US" altLang="ko-KR" dirty="0"/>
              <a:t>return </a:t>
            </a:r>
            <a:r>
              <a:rPr lang="ko-KR" altLang="en-US" dirty="0"/>
              <a:t>값으로 </a:t>
            </a:r>
            <a:r>
              <a:rPr lang="en-US" altLang="ko-KR" dirty="0"/>
              <a:t>Flux </a:t>
            </a:r>
            <a:r>
              <a:rPr lang="ko-KR" altLang="en-US" dirty="0"/>
              <a:t>나 </a:t>
            </a:r>
            <a:r>
              <a:rPr lang="en-US" altLang="ko-KR" dirty="0"/>
              <a:t>mono </a:t>
            </a:r>
            <a:r>
              <a:rPr lang="ko-KR" altLang="en-US" dirty="0"/>
              <a:t>를 </a:t>
            </a:r>
            <a:r>
              <a:rPr lang="ko-KR" altLang="en-US" dirty="0" err="1"/>
              <a:t>쓴다는게</a:t>
            </a:r>
            <a:r>
              <a:rPr lang="ko-KR" altLang="en-US" dirty="0"/>
              <a:t> 좀 다르고요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Coroutine </a:t>
            </a:r>
            <a:r>
              <a:rPr lang="ko-KR" altLang="en-US" dirty="0"/>
              <a:t>은 함수</a:t>
            </a:r>
            <a:r>
              <a:rPr lang="en-US" altLang="ko-KR" dirty="0"/>
              <a:t> </a:t>
            </a:r>
            <a:r>
              <a:rPr lang="ko-KR" altLang="en-US" dirty="0"/>
              <a:t>앞에 </a:t>
            </a:r>
            <a:r>
              <a:rPr lang="en-US" altLang="ko-KR" dirty="0"/>
              <a:t>suspend </a:t>
            </a:r>
            <a:r>
              <a:rPr lang="ko-KR" altLang="en-US" dirty="0"/>
              <a:t>를 </a:t>
            </a:r>
            <a:r>
              <a:rPr lang="ko-KR" altLang="en-US" dirty="0" err="1"/>
              <a:t>붙인다는게</a:t>
            </a:r>
            <a:r>
              <a:rPr lang="ko-KR" altLang="en-US" dirty="0"/>
              <a:t>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3FAE8-AD8C-6BFA-B503-B20F7B00B3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349EB01-937C-6E3E-707C-42FFAF7EE5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80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r>
              <a:rPr lang="ko-KR" altLang="en-US" dirty="0"/>
              <a:t>를 함 비교해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간단한 </a:t>
            </a:r>
            <a:r>
              <a:rPr lang="en-US" altLang="ko-KR" dirty="0"/>
              <a:t>CUD </a:t>
            </a:r>
            <a:r>
              <a:rPr lang="ko-KR" altLang="en-US" dirty="0"/>
              <a:t>기능 구현인데요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는 </a:t>
            </a:r>
            <a:r>
              <a:rPr lang="en-US" altLang="ko-KR" dirty="0" err="1"/>
              <a:t>flatmap</a:t>
            </a:r>
            <a:r>
              <a:rPr lang="en-US" altLang="ko-KR" dirty="0"/>
              <a:t> </a:t>
            </a:r>
            <a:r>
              <a:rPr lang="ko-KR" altLang="en-US" dirty="0"/>
              <a:t>이라는걸 사용합니다</a:t>
            </a:r>
            <a:r>
              <a:rPr lang="en-US" altLang="ko-KR" dirty="0"/>
              <a:t>. IO </a:t>
            </a:r>
            <a:r>
              <a:rPr lang="ko-KR" altLang="en-US" dirty="0"/>
              <a:t>지연이 예상되는 경우 반드시 </a:t>
            </a:r>
            <a:r>
              <a:rPr lang="en-US" altLang="ko-KR" dirty="0" err="1"/>
              <a:t>flatmap</a:t>
            </a:r>
            <a:r>
              <a:rPr lang="en-US" altLang="ko-KR" dirty="0"/>
              <a:t> </a:t>
            </a:r>
            <a:r>
              <a:rPr lang="ko-KR" altLang="en-US" dirty="0"/>
              <a:t>을 사용해 </a:t>
            </a:r>
            <a:r>
              <a:rPr lang="en-US" altLang="ko-KR" dirty="0"/>
              <a:t>chain </a:t>
            </a:r>
            <a:r>
              <a:rPr lang="ko-KR" altLang="en-US" dirty="0"/>
              <a:t>을 구현해 주어야 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Coroutine</a:t>
            </a:r>
            <a:r>
              <a:rPr lang="ko-KR" altLang="en-US" dirty="0"/>
              <a:t>은</a:t>
            </a:r>
            <a:r>
              <a:rPr lang="en-US" altLang="ko-KR" dirty="0"/>
              <a:t>, service </a:t>
            </a:r>
            <a:r>
              <a:rPr lang="ko-KR" altLang="en-US" dirty="0"/>
              <a:t>에서도 함수 앞에 </a:t>
            </a:r>
            <a:r>
              <a:rPr lang="en-US" altLang="ko-KR" dirty="0"/>
              <a:t>suspend </a:t>
            </a:r>
            <a:r>
              <a:rPr lang="ko-KR" altLang="en-US" dirty="0"/>
              <a:t>만 붙이면 끝인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여기까지는 크게 </a:t>
            </a:r>
            <a:r>
              <a:rPr lang="ko-KR" altLang="en-US" dirty="0" err="1"/>
              <a:t>달라보이지</a:t>
            </a:r>
            <a:r>
              <a:rPr lang="ko-KR" altLang="en-US" dirty="0"/>
              <a:t>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14BD2-1E2F-1C35-3752-D4294207A1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69533A5-DC86-A6EA-BBF2-2F56889D3E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61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reactor </a:t>
            </a:r>
            <a:r>
              <a:rPr lang="ko-KR" altLang="en-US" dirty="0"/>
              <a:t>프로그래밍 난이도는 생각보다 무척 높습니다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은행에서 잠자고 있는 예금을 조회하는 함수를 하나 만들어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하나은행하고 카카오뱅크에서 각각 잔고를 조회해</a:t>
            </a:r>
            <a:r>
              <a:rPr lang="en-US" altLang="ko-KR" dirty="0"/>
              <a:t>, </a:t>
            </a:r>
            <a:r>
              <a:rPr lang="ko-KR" altLang="en-US" dirty="0"/>
              <a:t>그 합을 반환하는 간단한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</a:t>
            </a:r>
            <a:r>
              <a:rPr lang="en-US" altLang="ko-KR" dirty="0"/>
              <a:t>Reactor </a:t>
            </a:r>
            <a:r>
              <a:rPr lang="ko-KR" altLang="en-US" dirty="0"/>
              <a:t>로 </a:t>
            </a:r>
            <a:r>
              <a:rPr lang="ko-KR" altLang="en-US" dirty="0" err="1"/>
              <a:t>바꾸면요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 err="1"/>
              <a:t>getBalance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Mono </a:t>
            </a:r>
            <a:r>
              <a:rPr lang="ko-KR" altLang="en-US" dirty="0"/>
              <a:t>로 </a:t>
            </a:r>
            <a:r>
              <a:rPr lang="ko-KR" altLang="en-US" dirty="0" err="1"/>
              <a:t>리턴해주고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하나은행과 카카오뱅크 잔액은 </a:t>
            </a:r>
            <a:r>
              <a:rPr lang="en-US" altLang="ko-KR" dirty="0"/>
              <a:t>zip </a:t>
            </a:r>
            <a:r>
              <a:rPr lang="ko-KR" altLang="en-US" dirty="0"/>
              <a:t>으로 묶어서</a:t>
            </a:r>
            <a:r>
              <a:rPr lang="en-US" altLang="ko-KR" dirty="0"/>
              <a:t>, </a:t>
            </a:r>
            <a:r>
              <a:rPr lang="ko-KR" altLang="en-US" dirty="0"/>
              <a:t>두 조회결과를 </a:t>
            </a:r>
            <a:r>
              <a:rPr lang="ko-KR" altLang="en-US" dirty="0" err="1"/>
              <a:t>체이닝해주면</a:t>
            </a:r>
            <a:r>
              <a:rPr lang="ko-KR" altLang="en-US" dirty="0"/>
              <a:t> 작업이 완료될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만들면 문제가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에서  </a:t>
            </a:r>
            <a:r>
              <a:rPr lang="ko-KR" altLang="en-US" dirty="0" err="1"/>
              <a:t>체이닝은</a:t>
            </a:r>
            <a:r>
              <a:rPr lang="ko-KR" altLang="en-US" dirty="0"/>
              <a:t> 이전 결과가 </a:t>
            </a:r>
            <a:r>
              <a:rPr lang="en-US" altLang="ko-KR" dirty="0"/>
              <a:t>null </a:t>
            </a:r>
            <a:r>
              <a:rPr lang="ko-KR" altLang="en-US" dirty="0"/>
              <a:t>이면 전파를 중단합니다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하나은행의 조회결과가 </a:t>
            </a:r>
            <a:r>
              <a:rPr lang="en-US" altLang="ko-KR" dirty="0"/>
              <a:t>null 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카카오뱅크 잔액을 조회하지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11A3E-6710-DDEE-454A-2DA715FFBF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30E28AE-69BD-72F4-396E-16CD77DECE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4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3BCD-4E3B-D523-0B5D-AD926C0655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B85E6D91-F9BF-DA1E-EFFE-890D7876B8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이와 같이 </a:t>
            </a:r>
            <a:r>
              <a:rPr lang="en-US" altLang="ko-KR" dirty="0"/>
              <a:t>empty safe </a:t>
            </a:r>
            <a:r>
              <a:rPr lang="ko-KR" altLang="en-US" dirty="0"/>
              <a:t>한 로직을 추가해야 정상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는 이와 같이</a:t>
            </a:r>
            <a:r>
              <a:rPr lang="en-US" altLang="ko-KR" dirty="0"/>
              <a:t>, </a:t>
            </a:r>
            <a:r>
              <a:rPr lang="ko-KR" altLang="en-US" dirty="0"/>
              <a:t>비즈니스와 무관한 로직이 너무 많이 들어가야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외에도</a:t>
            </a:r>
            <a:r>
              <a:rPr lang="en-US" altLang="ko-KR" dirty="0"/>
              <a:t>, Reactor </a:t>
            </a:r>
            <a:r>
              <a:rPr lang="ko-KR" altLang="en-US" dirty="0"/>
              <a:t>는 숨어있는 </a:t>
            </a:r>
            <a:r>
              <a:rPr lang="en-US" altLang="ko-KR" dirty="0"/>
              <a:t>blocking chain </a:t>
            </a:r>
            <a:r>
              <a:rPr lang="ko-KR" altLang="en-US" dirty="0"/>
              <a:t>을 </a:t>
            </a:r>
            <a:r>
              <a:rPr lang="ko-KR" altLang="en-US" dirty="0" err="1"/>
              <a:t>걷어내기가</a:t>
            </a:r>
            <a:r>
              <a:rPr lang="ko-KR" altLang="en-US" dirty="0"/>
              <a:t> 어렵고</a:t>
            </a:r>
            <a:r>
              <a:rPr lang="en-US" altLang="ko-KR" dirty="0"/>
              <a:t>, sync world </a:t>
            </a:r>
            <a:r>
              <a:rPr lang="ko-KR" altLang="en-US" dirty="0"/>
              <a:t>와의 통합이 쉽지 않고</a:t>
            </a:r>
            <a:r>
              <a:rPr lang="en-US" altLang="ko-KR" dirty="0"/>
              <a:t>, </a:t>
            </a:r>
            <a:r>
              <a:rPr lang="ko-KR" altLang="en-US" dirty="0"/>
              <a:t>루프 제어 등이 까다롭기 때문에</a:t>
            </a:r>
            <a:endParaRPr lang="en-US" altLang="ko-KR" dirty="0"/>
          </a:p>
          <a:p>
            <a:r>
              <a:rPr lang="ko-KR" altLang="en-US" dirty="0"/>
              <a:t>세상에 나온 지 </a:t>
            </a:r>
            <a:r>
              <a:rPr lang="en-US" altLang="ko-KR" dirty="0"/>
              <a:t>10</a:t>
            </a:r>
            <a:r>
              <a:rPr lang="ko-KR" altLang="en-US" dirty="0"/>
              <a:t>년이 넘었지만</a:t>
            </a:r>
            <a:r>
              <a:rPr lang="en-US" altLang="ko-KR" dirty="0"/>
              <a:t>, </a:t>
            </a:r>
            <a:r>
              <a:rPr lang="ko-KR" altLang="en-US" dirty="0"/>
              <a:t>아직도 쓰는 사람이 적습니다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4503E-82D3-8C12-4E3E-E26CDC5082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C542C20-C17A-F95B-8702-97FAFFEFB2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77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, Reactor</a:t>
            </a:r>
            <a:r>
              <a:rPr lang="ko-KR" altLang="en-US" dirty="0"/>
              <a:t>와 동일하게 </a:t>
            </a:r>
            <a:r>
              <a:rPr lang="en-US" altLang="ko-KR" dirty="0"/>
              <a:t>Async Non blocking </a:t>
            </a:r>
            <a:r>
              <a:rPr lang="ko-KR" altLang="en-US" dirty="0"/>
              <a:t>하게 작동하는 </a:t>
            </a:r>
            <a:r>
              <a:rPr lang="en-US" altLang="ko-KR" dirty="0"/>
              <a:t>coroutine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보시다시피</a:t>
            </a:r>
            <a:r>
              <a:rPr lang="en-US" altLang="ko-KR" dirty="0"/>
              <a:t>, </a:t>
            </a:r>
            <a:r>
              <a:rPr lang="ko-KR" altLang="en-US" dirty="0"/>
              <a:t>함수 앞에 </a:t>
            </a:r>
            <a:r>
              <a:rPr lang="en-US" altLang="ko-KR" dirty="0"/>
              <a:t>suspend </a:t>
            </a:r>
            <a:r>
              <a:rPr lang="ko-KR" altLang="en-US" dirty="0"/>
              <a:t>키워드 </a:t>
            </a:r>
            <a:r>
              <a:rPr lang="ko-KR" altLang="en-US" dirty="0" err="1"/>
              <a:t>붙어있는게</a:t>
            </a:r>
            <a:r>
              <a:rPr lang="ko-KR" altLang="en-US" dirty="0"/>
              <a:t> 전부일 뿐</a:t>
            </a:r>
            <a:r>
              <a:rPr lang="en-US" altLang="ko-KR" dirty="0"/>
              <a:t>, </a:t>
            </a:r>
            <a:r>
              <a:rPr lang="ko-KR" altLang="en-US" dirty="0"/>
              <a:t>여전히 </a:t>
            </a:r>
            <a:r>
              <a:rPr lang="en-US" altLang="ko-KR" dirty="0"/>
              <a:t>blocking </a:t>
            </a:r>
            <a:r>
              <a:rPr lang="ko-KR" altLang="en-US" dirty="0"/>
              <a:t>코드와 차이가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31B0F1-A716-B314-196F-2DFCAC6F7D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2A60005B-B48C-9BCA-0D05-79D6357460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3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로직이 조금만 복잡해지면</a:t>
            </a:r>
            <a:r>
              <a:rPr lang="en-US" altLang="ko-KR" dirty="0"/>
              <a:t>, </a:t>
            </a:r>
            <a:r>
              <a:rPr lang="ko-KR" altLang="en-US" dirty="0"/>
              <a:t>그 차이가 확 눈에 들어오는데요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단건</a:t>
            </a:r>
            <a:r>
              <a:rPr lang="ko-KR" altLang="en-US" dirty="0"/>
              <a:t> 저장하고</a:t>
            </a:r>
            <a:endParaRPr lang="en-US" altLang="ko-KR" dirty="0"/>
          </a:p>
          <a:p>
            <a:r>
              <a:rPr lang="ko-KR" altLang="en-US" dirty="0"/>
              <a:t>건수 비교하고</a:t>
            </a:r>
            <a:endParaRPr lang="en-US" altLang="ko-KR" dirty="0"/>
          </a:p>
          <a:p>
            <a:r>
              <a:rPr lang="ko-KR" altLang="en-US" dirty="0"/>
              <a:t>삭제 한 번 하고</a:t>
            </a:r>
            <a:endParaRPr lang="en-US" altLang="ko-KR" dirty="0"/>
          </a:p>
          <a:p>
            <a:r>
              <a:rPr lang="ko-KR" altLang="en-US" dirty="0"/>
              <a:t>다시 건수 비교하는 단순한 테스트 프로그램인데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로는 이와 같이 </a:t>
            </a:r>
            <a:r>
              <a:rPr lang="ko-KR" altLang="en-US" dirty="0" err="1"/>
              <a:t>장품</a:t>
            </a:r>
            <a:r>
              <a:rPr lang="ko-KR" altLang="en-US" dirty="0"/>
              <a:t> 코드가 나옵니다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18D11-D428-2817-4943-4A4637D8D4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5FC5D6ED-8E9D-43A2-2051-570EEADFFC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13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장풍 코드를 이와 같이 </a:t>
            </a:r>
            <a:r>
              <a:rPr lang="en-US" altLang="ko-KR" dirty="0"/>
              <a:t>promise </a:t>
            </a:r>
            <a:r>
              <a:rPr lang="ko-KR" altLang="en-US" dirty="0"/>
              <a:t>패턴으로 만들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Reactor</a:t>
            </a:r>
            <a:r>
              <a:rPr lang="ko-KR" altLang="en-US" dirty="0"/>
              <a:t>에서는 이게 더 지저분해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CB988-7B2E-6163-5313-9B90E06A8C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50B1A008-EE80-BA0B-8BB7-61D7D69096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6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Kotlin coroutine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Java </a:t>
            </a:r>
            <a:r>
              <a:rPr lang="ko-KR" altLang="en-US" dirty="0"/>
              <a:t>는 </a:t>
            </a:r>
            <a:r>
              <a:rPr lang="en-US" altLang="ko-KR" dirty="0"/>
              <a:t>coroutine </a:t>
            </a:r>
            <a:r>
              <a:rPr lang="ko-KR" altLang="en-US" dirty="0"/>
              <a:t>을 지원하지 않기 때문에</a:t>
            </a:r>
            <a:endParaRPr lang="en-US" altLang="ko-KR" dirty="0"/>
          </a:p>
          <a:p>
            <a:r>
              <a:rPr lang="en-US" altLang="ko-KR" dirty="0"/>
              <a:t>Junit </a:t>
            </a:r>
            <a:r>
              <a:rPr lang="ko-KR" altLang="en-US" dirty="0"/>
              <a:t>역시 </a:t>
            </a:r>
            <a:r>
              <a:rPr lang="en-US" altLang="ko-KR" dirty="0"/>
              <a:t>coroutine</a:t>
            </a:r>
            <a:r>
              <a:rPr lang="ko-KR" altLang="en-US" dirty="0"/>
              <a:t>을 지원하지 않습니다</a:t>
            </a:r>
            <a:r>
              <a:rPr lang="en-US" altLang="ko-KR" dirty="0"/>
              <a:t>. </a:t>
            </a:r>
            <a:r>
              <a:rPr lang="ko-KR" altLang="en-US" dirty="0"/>
              <a:t>테스트 </a:t>
            </a:r>
            <a:r>
              <a:rPr lang="ko-KR" altLang="en-US" dirty="0" err="1"/>
              <a:t>트렌젝션</a:t>
            </a:r>
            <a:r>
              <a:rPr lang="ko-KR" altLang="en-US" dirty="0"/>
              <a:t> 역시 지원하지 않고요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다소 변형된 코드가 </a:t>
            </a:r>
            <a:r>
              <a:rPr lang="ko-KR" altLang="en-US" dirty="0" err="1"/>
              <a:t>들어가있긴</a:t>
            </a:r>
            <a:r>
              <a:rPr lang="ko-KR" altLang="en-US" dirty="0"/>
              <a:t> 하지만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큰 틀에서는 </a:t>
            </a:r>
            <a:r>
              <a:rPr lang="en-US" altLang="ko-KR" dirty="0"/>
              <a:t>Reactor</a:t>
            </a:r>
            <a:r>
              <a:rPr lang="ko-KR" altLang="en-US" dirty="0"/>
              <a:t> 와는 대비되게</a:t>
            </a:r>
            <a:r>
              <a:rPr lang="en-US" altLang="ko-KR" dirty="0"/>
              <a:t>, blocking </a:t>
            </a:r>
            <a:r>
              <a:rPr lang="ko-KR" altLang="en-US" dirty="0"/>
              <a:t>코드와 큰 차이가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D9A01-BDBE-F130-496C-DBB65D8286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297C611-F2F5-D40C-2C6F-5B1743058ED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3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간의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Reactor </a:t>
            </a:r>
            <a:r>
              <a:rPr lang="ko-KR" altLang="en-US" dirty="0"/>
              <a:t>가 거의 비슷하기 때문에</a:t>
            </a:r>
            <a:r>
              <a:rPr lang="en-US" altLang="ko-KR" dirty="0"/>
              <a:t>, </a:t>
            </a:r>
            <a:r>
              <a:rPr lang="ko-KR" altLang="en-US" dirty="0"/>
              <a:t>이 그래프를 </a:t>
            </a: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거라고 보아도 무방합니다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보면</a:t>
            </a:r>
            <a:r>
              <a:rPr lang="en-US" altLang="ko-KR" dirty="0"/>
              <a:t>, </a:t>
            </a:r>
            <a:r>
              <a:rPr lang="ko-KR" altLang="en-US" dirty="0"/>
              <a:t>가운데 </a:t>
            </a:r>
            <a:r>
              <a:rPr lang="en-US" altLang="ko-KR" dirty="0"/>
              <a:t>combination </a:t>
            </a:r>
            <a:r>
              <a:rPr lang="ko-KR" altLang="en-US" dirty="0"/>
              <a:t>영역이 바로 비즈니스 로직을 구현하기 위한 제어로직들을 배워야 하는 영역인데요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부분에서의 </a:t>
            </a:r>
            <a:r>
              <a:rPr lang="ko-KR" altLang="en-US" dirty="0" err="1"/>
              <a:t>러닝커브가</a:t>
            </a:r>
            <a:r>
              <a:rPr lang="ko-KR" altLang="en-US" dirty="0"/>
              <a:t> 너무나 현격합니다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r>
              <a:rPr lang="en-US" altLang="ko-KR" dirty="0">
                <a:effectLst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89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Coroutine </a:t>
            </a:r>
            <a:r>
              <a:rPr lang="ko-KR" altLang="en-US" dirty="0"/>
              <a:t>은 </a:t>
            </a:r>
            <a:r>
              <a:rPr lang="ko-KR" altLang="en-US" dirty="0" err="1"/>
              <a:t>실행됬다</a:t>
            </a:r>
            <a:r>
              <a:rPr lang="ko-KR" altLang="en-US" dirty="0"/>
              <a:t> </a:t>
            </a:r>
            <a:r>
              <a:rPr lang="ko-KR" altLang="en-US" dirty="0" err="1"/>
              <a:t>중지되었다를</a:t>
            </a:r>
            <a:r>
              <a:rPr lang="ko-KR" altLang="en-US" dirty="0"/>
              <a:t> 반복하는 </a:t>
            </a:r>
            <a:r>
              <a:rPr lang="en-US" altLang="ko-KR" dirty="0" err="1"/>
              <a:t>suspendable</a:t>
            </a:r>
            <a:r>
              <a:rPr lang="en-US" altLang="ko-KR" dirty="0"/>
              <a:t> computation 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그 핵심은 </a:t>
            </a:r>
            <a:r>
              <a:rPr lang="en-US" altLang="ko-KR" dirty="0"/>
              <a:t>continuation </a:t>
            </a:r>
            <a:r>
              <a:rPr lang="ko-KR" altLang="en-US" dirty="0"/>
              <a:t>에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Continuation Passing Style, CPS </a:t>
            </a:r>
            <a:r>
              <a:rPr lang="ko-KR" altLang="en-US" dirty="0"/>
              <a:t>패턴은 함수의 </a:t>
            </a:r>
            <a:r>
              <a:rPr lang="en-US" altLang="ko-KR" dirty="0"/>
              <a:t>parameter </a:t>
            </a:r>
            <a:r>
              <a:rPr lang="ko-KR" altLang="en-US" dirty="0"/>
              <a:t>를 </a:t>
            </a:r>
            <a:r>
              <a:rPr lang="en-US" altLang="ko-KR" dirty="0"/>
              <a:t>continuation </a:t>
            </a:r>
            <a:r>
              <a:rPr lang="ko-KR" altLang="en-US" dirty="0"/>
              <a:t>이라는 </a:t>
            </a:r>
            <a:r>
              <a:rPr lang="en-US" altLang="ko-KR" dirty="0"/>
              <a:t>another </a:t>
            </a:r>
            <a:r>
              <a:rPr lang="ko-KR" altLang="en-US" dirty="0"/>
              <a:t>함수를 통해 전달하는 패턴입니다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dirty="0"/>
            </a:br>
            <a:r>
              <a:rPr lang="ko-KR" altLang="en-US" dirty="0"/>
              <a:t>말로 </a:t>
            </a:r>
            <a:r>
              <a:rPr lang="ko-KR" altLang="en-US" dirty="0" err="1"/>
              <a:t>설명드리기가</a:t>
            </a:r>
            <a:r>
              <a:rPr lang="ko-KR" altLang="en-US" dirty="0"/>
              <a:t> 쉽지 않네요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 Kotlin </a:t>
            </a:r>
            <a:r>
              <a:rPr lang="ko-KR" altLang="en-US" dirty="0"/>
              <a:t>에서 </a:t>
            </a:r>
            <a:r>
              <a:rPr lang="en-US" altLang="ko-KR" dirty="0"/>
              <a:t>Coroutine </a:t>
            </a:r>
            <a:r>
              <a:rPr lang="ko-KR" altLang="en-US" dirty="0"/>
              <a:t>이 만들어지고 실행되는 예제를 보시면</a:t>
            </a:r>
            <a:r>
              <a:rPr lang="en-US" altLang="ko-KR" dirty="0"/>
              <a:t>, </a:t>
            </a:r>
            <a:r>
              <a:rPr lang="ko-KR" altLang="en-US" dirty="0"/>
              <a:t>감이 금방 </a:t>
            </a:r>
            <a:r>
              <a:rPr lang="ko-KR" altLang="en-US" dirty="0" err="1"/>
              <a:t>오실거에요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5FFD0-4085-340D-05BD-D264E0010B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B03D0F5-B411-8F34-BF70-EF986B949E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35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코루틴은</a:t>
            </a:r>
            <a:r>
              <a:rPr lang="en-US" altLang="ko-KR" dirty="0"/>
              <a:t>, Java </a:t>
            </a:r>
            <a:r>
              <a:rPr lang="ko-KR" altLang="en-US" dirty="0"/>
              <a:t>에는 없는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정말 다양한 언어에서 지원을 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EC1BB-708A-AFA3-EDB9-7813EA15BC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82EE351-997A-6C32-6BAC-9593EF3C76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63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코루틴은</a:t>
            </a:r>
            <a:r>
              <a:rPr lang="ko-KR" altLang="en-US" dirty="0"/>
              <a:t> </a:t>
            </a:r>
            <a:r>
              <a:rPr lang="en-US" altLang="ko-KR" dirty="0"/>
              <a:t>Nodejs </a:t>
            </a:r>
            <a:r>
              <a:rPr lang="ko-KR" altLang="en-US" dirty="0"/>
              <a:t>처럼 함수 앞에서 </a:t>
            </a:r>
            <a:r>
              <a:rPr lang="en-US" altLang="ko-KR" dirty="0"/>
              <a:t>suspend </a:t>
            </a:r>
            <a:r>
              <a:rPr lang="ko-KR" altLang="en-US" dirty="0"/>
              <a:t>만 붙여주면 끝입니다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변수에 </a:t>
            </a:r>
            <a:r>
              <a:rPr lang="en-US" altLang="ko-KR" dirty="0"/>
              <a:t>1 </a:t>
            </a:r>
            <a:r>
              <a:rPr lang="ko-KR" altLang="en-US" dirty="0"/>
              <a:t>담고</a:t>
            </a:r>
            <a:r>
              <a:rPr lang="en-US" altLang="ko-KR" dirty="0"/>
              <a:t>, Start</a:t>
            </a:r>
            <a:r>
              <a:rPr lang="ko-KR" altLang="en-US" dirty="0"/>
              <a:t> 찍고</a:t>
            </a:r>
            <a:r>
              <a:rPr lang="en-US" altLang="ko-KR" dirty="0"/>
              <a:t>, 1</a:t>
            </a:r>
            <a:r>
              <a:rPr lang="ko-KR" altLang="en-US" dirty="0"/>
              <a:t>초 기다리고</a:t>
            </a:r>
            <a:r>
              <a:rPr lang="en-US" altLang="ko-KR" dirty="0"/>
              <a:t>, </a:t>
            </a:r>
            <a:r>
              <a:rPr lang="ko-KR" altLang="en-US" dirty="0"/>
              <a:t>변수에 </a:t>
            </a:r>
            <a:r>
              <a:rPr lang="en-US" altLang="ko-KR" dirty="0"/>
              <a:t>1 </a:t>
            </a:r>
            <a:r>
              <a:rPr lang="ko-KR" altLang="en-US" dirty="0"/>
              <a:t>더해서 찍고</a:t>
            </a:r>
            <a:r>
              <a:rPr lang="en-US" altLang="ko-KR" dirty="0"/>
              <a:t>, end </a:t>
            </a:r>
            <a:r>
              <a:rPr lang="ko-KR" altLang="en-US" dirty="0"/>
              <a:t>찍는 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간단한 </a:t>
            </a:r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함수가 어떻게 </a:t>
            </a:r>
            <a:r>
              <a:rPr lang="en-US" altLang="ko-KR" dirty="0"/>
              <a:t>coroutine </a:t>
            </a:r>
            <a:r>
              <a:rPr lang="ko-KR" altLang="en-US" dirty="0"/>
              <a:t>함수로 바뀌는지를 한 번 살펴보겠습니다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C3BF5-69C3-74F9-7BBE-5FEDD6D81ED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A2AC6A5-6D98-F892-AF43-BE677CB34C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4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Kotlin </a:t>
            </a:r>
            <a:r>
              <a:rPr lang="ko-KR" altLang="en-US" dirty="0"/>
              <a:t>컴파일러는 이렇게</a:t>
            </a:r>
            <a:r>
              <a:rPr lang="en-US" altLang="ko-KR" dirty="0"/>
              <a:t>, continuation </a:t>
            </a:r>
            <a:r>
              <a:rPr lang="ko-KR" altLang="en-US" dirty="0"/>
              <a:t>이라는 파라미터를</a:t>
            </a:r>
            <a:r>
              <a:rPr lang="en-US" altLang="ko-KR" dirty="0"/>
              <a:t>,</a:t>
            </a:r>
            <a:r>
              <a:rPr lang="ko-KR" altLang="en-US" dirty="0"/>
              <a:t> 마지막 파라미터로 주입하는 형태로 함수를 변형시킵니다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2A12B-F6A6-4A44-A65A-BE3E53F5BB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2A5F532-055F-F506-8FAD-EEA7E969EA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</a:t>
            </a:r>
            <a:r>
              <a:rPr lang="en-US" altLang="ko-KR" dirty="0"/>
              <a:t>Spring MVC </a:t>
            </a:r>
            <a:r>
              <a:rPr lang="ko-KR" altLang="en-US" dirty="0"/>
              <a:t>어플리케이션의 </a:t>
            </a:r>
            <a:r>
              <a:rPr lang="en-US" altLang="ko-KR" dirty="0"/>
              <a:t>request </a:t>
            </a:r>
            <a:r>
              <a:rPr lang="ko-KR" altLang="en-US" dirty="0"/>
              <a:t>실행시간 대부분은 </a:t>
            </a:r>
            <a:r>
              <a:rPr lang="en-US" altLang="ko-KR" dirty="0"/>
              <a:t>I/O </a:t>
            </a:r>
            <a:r>
              <a:rPr lang="ko-KR" altLang="en-US" dirty="0"/>
              <a:t>대기시간입니다</a:t>
            </a:r>
            <a:r>
              <a:rPr lang="en-US" altLang="ko-KR" dirty="0"/>
              <a:t>. </a:t>
            </a:r>
            <a:r>
              <a:rPr lang="ko-KR" altLang="en-US" dirty="0"/>
              <a:t>대략 </a:t>
            </a:r>
            <a:r>
              <a:rPr lang="en-US" altLang="ko-KR" dirty="0"/>
              <a:t>60~70% </a:t>
            </a:r>
            <a:r>
              <a:rPr lang="ko-KR" altLang="en-US" dirty="0"/>
              <a:t>정도 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Node.js </a:t>
            </a:r>
            <a:r>
              <a:rPr lang="ko-KR" altLang="en-US" dirty="0"/>
              <a:t>는 </a:t>
            </a:r>
            <a:r>
              <a:rPr lang="en-US" altLang="ko-KR" dirty="0"/>
              <a:t>I/O blocking </a:t>
            </a:r>
            <a:r>
              <a:rPr lang="ko-KR" altLang="en-US" dirty="0"/>
              <a:t>으로 놀고 있는 이 대기시간에</a:t>
            </a:r>
            <a:r>
              <a:rPr lang="en-US" altLang="ko-KR" dirty="0"/>
              <a:t>, </a:t>
            </a:r>
            <a:r>
              <a:rPr lang="ko-KR" altLang="en-US" dirty="0"/>
              <a:t>다른 작업을 처리할</a:t>
            </a:r>
            <a:r>
              <a:rPr lang="en-US" altLang="ko-KR" dirty="0"/>
              <a:t> </a:t>
            </a:r>
            <a:r>
              <a:rPr lang="ko-KR" altLang="en-US" dirty="0"/>
              <a:t>수 있기 때문에 빠르게 동작할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B049EF-9DE1-25B9-03B2-148E0CA4BB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83BA41A-4031-4D46-7EA9-BF69FA5D2F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1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함수는 한 번에 다 실행되지 않고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suspend </a:t>
            </a:r>
            <a:r>
              <a:rPr lang="ko-KR" altLang="en-US" dirty="0"/>
              <a:t>함수를 만나면 실행이 중단되었다가 나중에 다시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</a:t>
            </a:r>
            <a:r>
              <a:rPr lang="en-US" altLang="ko-KR" dirty="0"/>
              <a:t>delay </a:t>
            </a:r>
            <a:r>
              <a:rPr lang="ko-KR" altLang="en-US" dirty="0"/>
              <a:t>함수가 다른 </a:t>
            </a:r>
            <a:r>
              <a:rPr lang="en-US" altLang="ko-KR" dirty="0"/>
              <a:t>suspend </a:t>
            </a:r>
            <a:r>
              <a:rPr lang="ko-KR" altLang="en-US" dirty="0"/>
              <a:t>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컴파일러는 이 </a:t>
            </a:r>
            <a:r>
              <a:rPr lang="en-US" altLang="ko-KR" dirty="0"/>
              <a:t>delay </a:t>
            </a:r>
            <a:r>
              <a:rPr lang="ko-KR" altLang="en-US" dirty="0"/>
              <a:t>함수를 중심으로 실행영역을 위 아래로 나누고요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제어하는 </a:t>
            </a:r>
            <a:r>
              <a:rPr lang="ko-KR" altLang="en-US" dirty="0" err="1"/>
              <a:t>태깅을</a:t>
            </a:r>
            <a:r>
              <a:rPr lang="ko-KR" altLang="en-US" dirty="0"/>
              <a:t> 붙입니다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01E16-BF12-098C-DB8A-B1C6BC7BB3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7C04393-D956-6801-5FE9-DE3E400D6E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6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마지막으로 </a:t>
            </a:r>
            <a:r>
              <a:rPr lang="en-US" altLang="ko-KR" dirty="0"/>
              <a:t>continuation </a:t>
            </a:r>
            <a:r>
              <a:rPr lang="ko-KR" altLang="en-US" dirty="0"/>
              <a:t>이 파라미터로 주입되고요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함수는 </a:t>
            </a:r>
            <a:r>
              <a:rPr lang="en-US" altLang="ko-KR" dirty="0"/>
              <a:t>continuation </a:t>
            </a:r>
            <a:r>
              <a:rPr lang="ko-KR" altLang="en-US" dirty="0"/>
              <a:t>파라미터에 담긴 </a:t>
            </a:r>
            <a:r>
              <a:rPr lang="en-US" altLang="ko-KR" dirty="0"/>
              <a:t>state label </a:t>
            </a:r>
            <a:r>
              <a:rPr lang="ko-KR" altLang="en-US" dirty="0"/>
              <a:t>에 의해</a:t>
            </a:r>
            <a:r>
              <a:rPr lang="en-US" altLang="ko-KR" dirty="0"/>
              <a:t>, </a:t>
            </a:r>
            <a:r>
              <a:rPr lang="ko-KR" altLang="en-US" dirty="0"/>
              <a:t>다음번에 실행이 재개될 위치를 찾아갈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함수의 실행은 </a:t>
            </a:r>
            <a:r>
              <a:rPr lang="en-US" altLang="ko-KR" dirty="0"/>
              <a:t>coroutine dispatcher </a:t>
            </a:r>
            <a:r>
              <a:rPr lang="ko-KR" altLang="en-US" dirty="0"/>
              <a:t>가 관리합니다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B571A-8FF2-C17C-05B0-996E083E5F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F5AD6F9-5022-9371-8D4C-87D3092E98B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8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CPS </a:t>
            </a:r>
            <a:r>
              <a:rPr lang="ko-KR" altLang="en-US" dirty="0"/>
              <a:t>스타일로 변형된 함수의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실행 과정 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F564D-967B-627C-100E-53A996BAF0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EB380F7-A975-F6FC-491A-A77BD08133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말씀드렸던 </a:t>
            </a:r>
            <a:r>
              <a:rPr lang="en-US" altLang="ko-KR" dirty="0" err="1"/>
              <a:t>doA</a:t>
            </a:r>
            <a:r>
              <a:rPr lang="ko-KR" altLang="en-US" dirty="0"/>
              <a:t>의 실제 컴파일 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봤던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코드와 구조가 유사한 것을 확인하실 수 있으세요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9000D-05DC-8E98-36BD-C5ED3B40EA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F02818E-89AE-2EF1-2383-1FFD319AE0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6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컴파일러에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디스패처에</a:t>
            </a:r>
            <a:r>
              <a:rPr lang="ko-KR" altLang="en-US" dirty="0"/>
              <a:t> 의해 적절한 워크 쓰레드에 배치되어 실행 또는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는 실행되다가 </a:t>
            </a:r>
            <a:r>
              <a:rPr lang="en-US" altLang="ko-KR" dirty="0"/>
              <a:t>time slice </a:t>
            </a:r>
            <a:r>
              <a:rPr lang="ko-KR" altLang="en-US" dirty="0"/>
              <a:t>가 끝나면 제어권을 다른 </a:t>
            </a:r>
            <a:r>
              <a:rPr lang="en-US" altLang="ko-KR" dirty="0"/>
              <a:t>thread</a:t>
            </a:r>
            <a:r>
              <a:rPr lang="ko-KR" altLang="en-US" dirty="0"/>
              <a:t>에게 양도해야 하는 반면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코루틴은</a:t>
            </a:r>
            <a:r>
              <a:rPr lang="ko-KR" altLang="en-US" dirty="0"/>
              <a:t> 중단점을 만날 때까지 제어권이 양도되지 않고 계속 비선점형으로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 </a:t>
            </a:r>
            <a:r>
              <a:rPr lang="ko-KR" altLang="en-US" dirty="0"/>
              <a:t>이라는 파라미터 형태로 전달됩니다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5EF49-9A85-0792-3ACD-A71397FD31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0C5FA82-71B0-8083-1066-8C2F04C3BA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8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디스패처에</a:t>
            </a:r>
            <a:r>
              <a:rPr lang="ko-KR" altLang="en-US" dirty="0"/>
              <a:t> 의해 </a:t>
            </a:r>
            <a:r>
              <a:rPr lang="ko-KR" altLang="en-US" dirty="0" err="1"/>
              <a:t>코루틴이</a:t>
            </a:r>
            <a:r>
              <a:rPr lang="ko-KR" altLang="en-US" dirty="0"/>
              <a:t> 실행되는 모습은</a:t>
            </a:r>
            <a:r>
              <a:rPr lang="en-US" altLang="ko-KR" dirty="0"/>
              <a:t>, </a:t>
            </a:r>
            <a:r>
              <a:rPr lang="ko-KR" altLang="en-US" dirty="0"/>
              <a:t>많이 보셨던 이벤트 루프 모델과 동일합니다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가 </a:t>
            </a:r>
            <a:r>
              <a:rPr lang="en-US" altLang="ko-KR" dirty="0" err="1"/>
              <a:t>cpu</a:t>
            </a:r>
            <a:r>
              <a:rPr lang="en-US" altLang="ko-KR" dirty="0"/>
              <a:t> core </a:t>
            </a:r>
            <a:r>
              <a:rPr lang="ko-KR" altLang="en-US" dirty="0"/>
              <a:t>수 곱하기 </a:t>
            </a:r>
            <a:r>
              <a:rPr lang="en-US" altLang="ko-KR" dirty="0"/>
              <a:t>2 </a:t>
            </a:r>
            <a:r>
              <a:rPr lang="ko-KR" altLang="en-US" dirty="0"/>
              <a:t>만큼 </a:t>
            </a:r>
            <a:r>
              <a:rPr lang="ko-KR" altLang="en-US" dirty="0" err="1"/>
              <a:t>세팅되는데요</a:t>
            </a:r>
            <a:r>
              <a:rPr lang="en-US" altLang="ko-KR" dirty="0"/>
              <a:t>. </a:t>
            </a:r>
            <a:r>
              <a:rPr lang="ko-KR" altLang="en-US" dirty="0"/>
              <a:t>이건 </a:t>
            </a:r>
            <a:r>
              <a:rPr lang="en-US" altLang="ko-KR" dirty="0"/>
              <a:t>hyper threading </a:t>
            </a:r>
            <a:r>
              <a:rPr lang="ko-KR" altLang="en-US" dirty="0"/>
              <a:t>을 가정하고 라이브러리에서 자동 세팅하는 기본값입니다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루프는 </a:t>
            </a:r>
            <a:r>
              <a:rPr lang="ko-KR" altLang="en-US" dirty="0" err="1"/>
              <a:t>코루틴</a:t>
            </a:r>
            <a:r>
              <a:rPr lang="ko-KR" altLang="en-US" dirty="0"/>
              <a:t> 함수를 하나씩 실어 </a:t>
            </a:r>
            <a:r>
              <a:rPr lang="en-US" altLang="ko-KR" dirty="0"/>
              <a:t>worker thread </a:t>
            </a:r>
            <a:r>
              <a:rPr lang="ko-KR" altLang="en-US" dirty="0"/>
              <a:t>로 나르고요</a:t>
            </a:r>
            <a:r>
              <a:rPr lang="en-US" altLang="ko-KR" dirty="0"/>
              <a:t>. </a:t>
            </a:r>
            <a:r>
              <a:rPr lang="ko-KR" altLang="en-US" dirty="0" err="1"/>
              <a:t>코루틴</a:t>
            </a:r>
            <a:r>
              <a:rPr lang="ko-KR" altLang="en-US" dirty="0"/>
              <a:t> 함수는 </a:t>
            </a:r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에서는 한 스텝만큼 실행되고 다시 이벤트 루프로 돌아옵니다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delay</a:t>
            </a:r>
            <a:r>
              <a:rPr lang="ko-KR" altLang="en-US" dirty="0"/>
              <a:t> 같은 </a:t>
            </a:r>
            <a:r>
              <a:rPr lang="en-US" altLang="ko-KR" dirty="0"/>
              <a:t>IO </a:t>
            </a:r>
            <a:r>
              <a:rPr lang="ko-KR" altLang="en-US" dirty="0" err="1"/>
              <a:t>호출루틴은</a:t>
            </a:r>
            <a:r>
              <a:rPr lang="ko-KR" altLang="en-US" dirty="0"/>
              <a:t> 이벤트 루프 안에서 </a:t>
            </a:r>
            <a:r>
              <a:rPr lang="en-US" altLang="ko-KR" dirty="0"/>
              <a:t>callback </a:t>
            </a:r>
            <a:r>
              <a:rPr lang="ko-KR" altLang="en-US" dirty="0"/>
              <a:t>받아 깨어나고</a:t>
            </a:r>
            <a:r>
              <a:rPr lang="en-US" altLang="ko-KR" dirty="0"/>
              <a:t>, </a:t>
            </a:r>
            <a:r>
              <a:rPr lang="ko-KR" altLang="en-US" dirty="0"/>
              <a:t>깨어난 </a:t>
            </a:r>
            <a:r>
              <a:rPr lang="ko-KR" altLang="en-US" dirty="0" err="1"/>
              <a:t>코루틴</a:t>
            </a:r>
            <a:r>
              <a:rPr lang="ko-KR" altLang="en-US" dirty="0"/>
              <a:t> 함수는 다시 </a:t>
            </a:r>
            <a:r>
              <a:rPr lang="en-US" altLang="ko-KR" dirty="0"/>
              <a:t>event queue</a:t>
            </a:r>
            <a:r>
              <a:rPr lang="ko-KR" altLang="en-US" dirty="0"/>
              <a:t>로 들어갑니다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가 자다 깨다 </a:t>
            </a:r>
            <a:r>
              <a:rPr lang="ko-KR" altLang="en-US" dirty="0" err="1"/>
              <a:t>하는게</a:t>
            </a:r>
            <a:r>
              <a:rPr lang="ko-KR" altLang="en-US" dirty="0"/>
              <a:t> 아니라</a:t>
            </a:r>
            <a:r>
              <a:rPr lang="en-US" altLang="ko-KR" dirty="0"/>
              <a:t>, Thread</a:t>
            </a:r>
            <a:r>
              <a:rPr lang="ko-KR" altLang="en-US" dirty="0"/>
              <a:t>는 항상 활성상태고</a:t>
            </a:r>
            <a:r>
              <a:rPr lang="en-US" altLang="ko-KR" dirty="0"/>
              <a:t>,</a:t>
            </a:r>
            <a:r>
              <a:rPr lang="ko-KR" altLang="en-US" dirty="0"/>
              <a:t> 이 안에서 </a:t>
            </a:r>
            <a:r>
              <a:rPr lang="en-US" altLang="ko-KR" dirty="0"/>
              <a:t>coroutine </a:t>
            </a:r>
            <a:r>
              <a:rPr lang="ko-KR" altLang="en-US" dirty="0"/>
              <a:t>함수들이 실행되기 때문에 </a:t>
            </a:r>
            <a:r>
              <a:rPr lang="en-US" altLang="ko-KR" dirty="0"/>
              <a:t>thread context switching </a:t>
            </a:r>
            <a:r>
              <a:rPr lang="ko-KR" altLang="en-US" dirty="0"/>
              <a:t>은 발생하지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 </a:t>
            </a:r>
            <a:r>
              <a:rPr lang="ko-KR" altLang="en-US" dirty="0"/>
              <a:t>는 </a:t>
            </a:r>
            <a:r>
              <a:rPr lang="en-US" altLang="ko-KR" dirty="0"/>
              <a:t>IO blocking</a:t>
            </a:r>
            <a:r>
              <a:rPr lang="ko-KR" altLang="en-US" dirty="0"/>
              <a:t> 없이 항상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en-US" altLang="ko-KR" dirty="0" err="1"/>
              <a:t>intensitve</a:t>
            </a:r>
            <a:r>
              <a:rPr lang="en-US" altLang="ko-KR" dirty="0"/>
              <a:t> </a:t>
            </a:r>
            <a:r>
              <a:rPr lang="ko-KR" altLang="en-US" dirty="0"/>
              <a:t>한 작업만 가득 담아 실행되기 때문에</a:t>
            </a:r>
            <a:r>
              <a:rPr lang="en-US" altLang="ko-KR" dirty="0"/>
              <a:t>, </a:t>
            </a:r>
            <a:r>
              <a:rPr lang="ko-KR" altLang="en-US" dirty="0"/>
              <a:t>극도로 효율적이고요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코루틴</a:t>
            </a:r>
            <a:r>
              <a:rPr lang="ko-KR" altLang="en-US" dirty="0"/>
              <a:t> 함수들이 </a:t>
            </a:r>
            <a:r>
              <a:rPr lang="en-US" altLang="ko-KR" dirty="0"/>
              <a:t>Thread</a:t>
            </a:r>
            <a:r>
              <a:rPr lang="ko-KR" altLang="en-US" dirty="0"/>
              <a:t>를 넘나들면서 실행되기 때문에</a:t>
            </a:r>
            <a:r>
              <a:rPr lang="en-US" altLang="ko-KR" dirty="0"/>
              <a:t>, </a:t>
            </a:r>
            <a:r>
              <a:rPr lang="en-US" altLang="ko-KR" dirty="0" err="1"/>
              <a:t>Threadlocal</a:t>
            </a:r>
            <a:r>
              <a:rPr lang="ko-KR" altLang="en-US" dirty="0"/>
              <a:t> 이 제대로 작동하지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쓰레드에서 도는 </a:t>
            </a:r>
            <a:r>
              <a:rPr lang="ko-KR" altLang="en-US" dirty="0" err="1"/>
              <a:t>코루틴</a:t>
            </a:r>
            <a:r>
              <a:rPr lang="ko-KR" altLang="en-US" dirty="0"/>
              <a:t> 함수는 </a:t>
            </a:r>
            <a:r>
              <a:rPr lang="ko-KR" altLang="en-US" dirty="0" err="1"/>
              <a:t>비선점형입니다</a:t>
            </a:r>
            <a:r>
              <a:rPr lang="en-US" altLang="ko-KR" dirty="0"/>
              <a:t>. </a:t>
            </a:r>
            <a:r>
              <a:rPr lang="ko-KR" altLang="en-US" dirty="0"/>
              <a:t>아무리 오래 돌아도 </a:t>
            </a:r>
            <a:r>
              <a:rPr lang="en-US" altLang="ko-KR" dirty="0"/>
              <a:t>break </a:t>
            </a:r>
            <a:r>
              <a:rPr lang="ko-KR" altLang="en-US" dirty="0"/>
              <a:t>가 되지 </a:t>
            </a:r>
            <a:r>
              <a:rPr lang="ko-KR" altLang="en-US" dirty="0" err="1"/>
              <a:t>않아서요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코루틴</a:t>
            </a:r>
            <a:r>
              <a:rPr lang="ko-KR" altLang="en-US" dirty="0"/>
              <a:t> 함수 내에 자칫 </a:t>
            </a:r>
            <a:r>
              <a:rPr lang="en-US" altLang="ko-KR" dirty="0"/>
              <a:t>IO blocking </a:t>
            </a:r>
            <a:r>
              <a:rPr lang="ko-KR" altLang="en-US" dirty="0"/>
              <a:t>로직이 존재한다면</a:t>
            </a:r>
            <a:r>
              <a:rPr lang="en-US" altLang="ko-KR" dirty="0"/>
              <a:t>, </a:t>
            </a:r>
            <a:r>
              <a:rPr lang="ko-KR" altLang="en-US" dirty="0"/>
              <a:t>워커 쓰레드 하나를 온전히 못쓰게 되고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가 몇 개 없기 때문에</a:t>
            </a:r>
            <a:r>
              <a:rPr lang="en-US" altLang="ko-KR" dirty="0"/>
              <a:t>, </a:t>
            </a:r>
            <a:r>
              <a:rPr lang="ko-KR" altLang="en-US" dirty="0"/>
              <a:t>순식간에 자원이 </a:t>
            </a:r>
            <a:r>
              <a:rPr lang="ko-KR" altLang="en-US" dirty="0" err="1"/>
              <a:t>고갈되버려</a:t>
            </a:r>
            <a:r>
              <a:rPr lang="ko-KR" altLang="en-US" dirty="0"/>
              <a:t> 동작이 느려지는 단점이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54FB8-AA7F-CF83-380D-8734210208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3DCCB8D-3217-8EEC-9B35-4912D0CB0C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157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Thread per request </a:t>
            </a:r>
            <a:r>
              <a:rPr lang="ko-KR" altLang="en-US" dirty="0"/>
              <a:t>방식인 </a:t>
            </a:r>
            <a:r>
              <a:rPr lang="en-US" altLang="ko-KR" dirty="0"/>
              <a:t>Spring MVC </a:t>
            </a:r>
            <a:r>
              <a:rPr lang="ko-KR" altLang="en-US" dirty="0"/>
              <a:t>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하드웨어가 놀고 있어도</a:t>
            </a:r>
            <a:r>
              <a:rPr lang="en-US" altLang="ko-KR" dirty="0"/>
              <a:t>, available thread </a:t>
            </a:r>
            <a:r>
              <a:rPr lang="ko-KR" altLang="en-US" dirty="0"/>
              <a:t>가 없다면 </a:t>
            </a:r>
            <a:r>
              <a:rPr lang="en-US" altLang="ko-KR" dirty="0"/>
              <a:t>request</a:t>
            </a:r>
            <a:r>
              <a:rPr lang="ko-KR" altLang="en-US" dirty="0"/>
              <a:t>는 </a:t>
            </a:r>
            <a:r>
              <a:rPr lang="en-US" altLang="ko-KR" dirty="0"/>
              <a:t>block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thread </a:t>
            </a:r>
            <a:r>
              <a:rPr lang="ko-KR" altLang="en-US" dirty="0"/>
              <a:t>를 늘려 이를 해결하려고 하면</a:t>
            </a:r>
            <a:endParaRPr lang="en-US" altLang="ko-KR" dirty="0"/>
          </a:p>
          <a:p>
            <a:r>
              <a:rPr lang="ko-KR" altLang="en-US" dirty="0"/>
              <a:t>이제는 </a:t>
            </a:r>
            <a:r>
              <a:rPr lang="en-US" altLang="ko-KR" dirty="0"/>
              <a:t>Context switching </a:t>
            </a:r>
            <a:r>
              <a:rPr lang="ko-KR" altLang="en-US" dirty="0"/>
              <a:t>비용 및 메모리 증가로 부하가 발생해 오히려 성능이 나빠집니다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r>
              <a:rPr lang="en-US" altLang="ko-KR" dirty="0"/>
              <a:t>Async NIO </a:t>
            </a:r>
            <a:r>
              <a:rPr lang="ko-KR" altLang="en-US" dirty="0"/>
              <a:t>방식을 도입하면 좋은데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Java</a:t>
            </a:r>
            <a:r>
              <a:rPr lang="ko-KR" altLang="en-US" dirty="0"/>
              <a:t> 언어는 </a:t>
            </a:r>
            <a:r>
              <a:rPr lang="en-US" altLang="ko-KR" dirty="0"/>
              <a:t>coroutine </a:t>
            </a:r>
            <a:r>
              <a:rPr lang="ko-KR" altLang="en-US" dirty="0"/>
              <a:t>을 지원하지 않습니다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Reactor</a:t>
            </a:r>
            <a:r>
              <a:rPr lang="ko-KR" altLang="en-US" dirty="0"/>
              <a:t>같은</a:t>
            </a:r>
            <a:r>
              <a:rPr lang="en-US" altLang="ko-KR" dirty="0"/>
              <a:t> functional </a:t>
            </a:r>
            <a:r>
              <a:rPr lang="ko-KR" altLang="en-US" dirty="0"/>
              <a:t>프로그램으로 실행단위를 쪼개 프로그래밍하면 된다는 방안이 나왔고요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이건 프로그래밍 난이도가 높아 유지보수가 심각하게 어려워 졌습니다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다행히 </a:t>
            </a:r>
            <a:r>
              <a:rPr lang="en-US" altLang="ko-KR" dirty="0"/>
              <a:t>Kotlin coroutine </a:t>
            </a:r>
            <a:r>
              <a:rPr lang="ko-KR" altLang="en-US" dirty="0"/>
              <a:t>을 사용해</a:t>
            </a:r>
            <a:r>
              <a:rPr lang="en-US" altLang="ko-KR" dirty="0"/>
              <a:t>, Async NIO </a:t>
            </a:r>
            <a:r>
              <a:rPr lang="ko-KR" altLang="en-US" dirty="0"/>
              <a:t>프로그램을 쉽게 만들 수 있는 길이 열리게 되었습니다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95921-AF7E-AEB2-208F-D203915CE8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F4BB838-77CD-C974-28EE-46112E05799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58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Webflux</a:t>
            </a:r>
            <a:r>
              <a:rPr lang="ko-KR" altLang="en-US" dirty="0"/>
              <a:t>와 </a:t>
            </a:r>
            <a:r>
              <a:rPr lang="en-US" altLang="ko-KR" dirty="0"/>
              <a:t>MVC </a:t>
            </a:r>
            <a:r>
              <a:rPr lang="ko-KR" altLang="en-US" dirty="0"/>
              <a:t>성능을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처리속도가 </a:t>
            </a:r>
            <a:r>
              <a:rPr lang="en-US" altLang="ko-KR" dirty="0"/>
              <a:t>3</a:t>
            </a:r>
            <a:r>
              <a:rPr lang="ko-KR" altLang="en-US" dirty="0"/>
              <a:t>배 이상 차이가 난다고 하네요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</a:t>
            </a:r>
            <a:r>
              <a:rPr lang="en-US" altLang="ko-KR" dirty="0"/>
              <a:t>4</a:t>
            </a:r>
            <a:r>
              <a:rPr lang="ko-KR" altLang="en-US" dirty="0"/>
              <a:t>번째 수업에서</a:t>
            </a:r>
            <a:r>
              <a:rPr lang="en-US" altLang="ko-KR" dirty="0"/>
              <a:t>,</a:t>
            </a:r>
            <a:r>
              <a:rPr lang="ko-KR" altLang="en-US" dirty="0"/>
              <a:t> 정말로 이런 차이가 나는지 확인해보는 시간을 가질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6501C-4F35-0909-1AB3-142074F5F0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924A652-F135-7EB3-8F8B-E3AD6861DB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9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열심히 설명 들으셨는데</a:t>
            </a:r>
            <a:r>
              <a:rPr lang="en-US" altLang="ko-KR" dirty="0"/>
              <a:t>, </a:t>
            </a:r>
            <a:r>
              <a:rPr lang="ko-KR" altLang="en-US" dirty="0"/>
              <a:t>조금 실망스러울 수 있는 내용일 수도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Webflux</a:t>
            </a:r>
            <a:r>
              <a:rPr lang="ko-KR" altLang="en-US" dirty="0"/>
              <a:t>는 적은 리소스로 많은 트래픽을 처리하는 개념이기 때문에</a:t>
            </a:r>
            <a:r>
              <a:rPr lang="en-US" altLang="ko-KR" dirty="0"/>
              <a:t>, </a:t>
            </a:r>
            <a:r>
              <a:rPr lang="ko-KR" altLang="en-US" dirty="0"/>
              <a:t>항상 </a:t>
            </a:r>
            <a:r>
              <a:rPr lang="en-US" altLang="ko-KR" dirty="0"/>
              <a:t>MVC</a:t>
            </a:r>
            <a:r>
              <a:rPr lang="ko-KR" altLang="en-US" dirty="0"/>
              <a:t>보다 빠르게 동작하는 것은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구현 난이도가 만만치 않은데요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Reactor </a:t>
            </a:r>
            <a:r>
              <a:rPr lang="ko-KR" altLang="en-US" dirty="0"/>
              <a:t>대신 </a:t>
            </a:r>
            <a:r>
              <a:rPr lang="en-US" altLang="ko-KR" dirty="0"/>
              <a:t>Kotlin Coroutine</a:t>
            </a:r>
            <a:r>
              <a:rPr lang="ko-KR" altLang="en-US" dirty="0"/>
              <a:t>을 적용하면 코딩 난이도는 없다시피 합니다만</a:t>
            </a:r>
            <a:r>
              <a:rPr lang="en-US" altLang="ko-KR" dirty="0"/>
              <a:t>, CPU</a:t>
            </a:r>
            <a:r>
              <a:rPr lang="ko-KR" altLang="en-US" dirty="0"/>
              <a:t> 운영방식이 달라짐으로 인해 발생하는 사소한 이슈들을 점검해 주어야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에는 </a:t>
            </a:r>
            <a:r>
              <a:rPr lang="en-US" altLang="ko-KR" dirty="0"/>
              <a:t>OS</a:t>
            </a:r>
            <a:r>
              <a:rPr lang="ko-KR" altLang="en-US" dirty="0"/>
              <a:t>에서 스레드 실행 시간을 제어하는 기능이 없기 때문에</a:t>
            </a:r>
            <a:endParaRPr lang="en-US" altLang="ko-KR" dirty="0"/>
          </a:p>
          <a:p>
            <a:r>
              <a:rPr lang="ko-KR" altLang="en-US" dirty="0"/>
              <a:t>특정 작업이 블로킹 모드로 작동할 경우</a:t>
            </a:r>
            <a:r>
              <a:rPr lang="en-US" altLang="ko-KR" dirty="0"/>
              <a:t>, </a:t>
            </a:r>
            <a:r>
              <a:rPr lang="ko-KR" altLang="en-US" dirty="0"/>
              <a:t>적은 수의 워커 스레드가 과도하게 점유되면서 성능이 급격히 나빠질 수 있는 치명적인 단점이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로 빠르게 움직이는 애플리케이션을 성공적으로 구현하신다면 아키텍처를 간결하게 가져갈 수 있는 큰 장점을 누릴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</a:t>
            </a:r>
            <a:r>
              <a:rPr lang="en-US" altLang="ko-KR" dirty="0"/>
              <a:t>1</a:t>
            </a:r>
            <a:r>
              <a:rPr lang="ko-KR" altLang="en-US" dirty="0"/>
              <a:t>주차 강의를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869E7-0751-4DDC-399B-87970E4F75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1A08816-5EED-B580-C741-847FA2331D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4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Node.js </a:t>
            </a:r>
            <a:r>
              <a:rPr lang="ko-KR" altLang="en-US" dirty="0"/>
              <a:t>가 대기시간에 다른 작업을 처리할 수 있는 메커니즘의 핵심은 바로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Non-block I/O </a:t>
            </a:r>
            <a:r>
              <a:rPr lang="ko-KR" altLang="en-US" dirty="0"/>
              <a:t>를 이용한 비동기 호출</a:t>
            </a:r>
            <a:endParaRPr lang="en-US" altLang="ko-KR" dirty="0"/>
          </a:p>
          <a:p>
            <a:r>
              <a:rPr lang="ko-KR" altLang="en-US" dirty="0"/>
              <a:t>그리고 이를 처리해주는 </a:t>
            </a:r>
            <a:r>
              <a:rPr lang="en-US" altLang="ko-KR" dirty="0"/>
              <a:t>Event loop </a:t>
            </a:r>
            <a:r>
              <a:rPr lang="ko-KR" altLang="en-US" dirty="0" err="1"/>
              <a:t>메카니즘입니다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내용들인지 지금부터 하나씩 천천히 살펴보도록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4CE3A-2EAB-53D1-84E1-3486008453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268C573-6D83-3D62-B915-7AFD19EB76E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2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request </a:t>
            </a:r>
            <a:r>
              <a:rPr lang="ko-KR" altLang="en-US" dirty="0"/>
              <a:t>의 </a:t>
            </a:r>
            <a:r>
              <a:rPr lang="en-US" altLang="ko-KR" dirty="0"/>
              <a:t>I/O blocking </a:t>
            </a:r>
            <a:r>
              <a:rPr lang="ko-KR" altLang="en-US" dirty="0"/>
              <a:t>시간에 다른 일을 처리한다는 의미를 좀 더 자세히 </a:t>
            </a:r>
            <a:r>
              <a:rPr lang="ko-KR" altLang="en-US" dirty="0" err="1"/>
              <a:t>살펴볼께요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IBM </a:t>
            </a:r>
            <a:r>
              <a:rPr lang="ko-KR" altLang="en-US" dirty="0"/>
              <a:t>에서 발표한 </a:t>
            </a:r>
            <a:r>
              <a:rPr lang="en-US" altLang="ko-KR" dirty="0"/>
              <a:t>Article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Boost application performance using asynchronous I/O,</a:t>
            </a:r>
          </a:p>
          <a:p>
            <a:r>
              <a:rPr lang="ko-KR" altLang="en-US" dirty="0"/>
              <a:t>비동기 </a:t>
            </a:r>
            <a:r>
              <a:rPr lang="en-US" altLang="ko-KR" dirty="0"/>
              <a:t>I/O </a:t>
            </a:r>
            <a:r>
              <a:rPr lang="ko-KR" altLang="en-US" dirty="0"/>
              <a:t>호출을 이용한 어플리케이션 성능 향상 방법이라고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application </a:t>
            </a:r>
            <a:r>
              <a:rPr lang="ko-KR" altLang="en-US" dirty="0"/>
              <a:t>은 </a:t>
            </a:r>
            <a:r>
              <a:rPr lang="en-US" altLang="ko-KR" dirty="0"/>
              <a:t>thread </a:t>
            </a:r>
            <a:r>
              <a:rPr lang="ko-KR" altLang="en-US" dirty="0"/>
              <a:t>하나</a:t>
            </a:r>
            <a:r>
              <a:rPr lang="en-US" altLang="ko-KR" dirty="0"/>
              <a:t>, single thread 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Blocking / Non-blocking </a:t>
            </a:r>
            <a:r>
              <a:rPr lang="ko-KR" altLang="en-US" dirty="0"/>
              <a:t>은 </a:t>
            </a:r>
            <a:r>
              <a:rPr lang="en-US" altLang="ko-KR" dirty="0"/>
              <a:t>OS kernel </a:t>
            </a:r>
            <a:r>
              <a:rPr lang="ko-KR" altLang="en-US" dirty="0"/>
              <a:t>처리를 </a:t>
            </a:r>
            <a:r>
              <a:rPr lang="en-US" altLang="ko-KR" dirty="0"/>
              <a:t>thread </a:t>
            </a:r>
            <a:r>
              <a:rPr lang="ko-KR" altLang="en-US" dirty="0"/>
              <a:t>가 기다리는지 </a:t>
            </a:r>
            <a:r>
              <a:rPr lang="en-US" altLang="ko-KR" dirty="0"/>
              <a:t>/ </a:t>
            </a:r>
            <a:r>
              <a:rPr lang="ko-KR" altLang="en-US" dirty="0"/>
              <a:t>기다리지 않는지 관점에서 나눈 거고요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Synchronous / Asynchronous </a:t>
            </a:r>
            <a:r>
              <a:rPr lang="ko-KR" altLang="en-US" dirty="0"/>
              <a:t>는 </a:t>
            </a:r>
            <a:r>
              <a:rPr lang="en-US" altLang="ko-KR" dirty="0"/>
              <a:t>single thread </a:t>
            </a:r>
            <a:r>
              <a:rPr lang="ko-KR" altLang="en-US" dirty="0"/>
              <a:t>가 </a:t>
            </a:r>
            <a:r>
              <a:rPr lang="en-US" altLang="ko-KR" dirty="0"/>
              <a:t>task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하나씩 순차적으로 처리하는지 </a:t>
            </a:r>
            <a:r>
              <a:rPr lang="en-US" altLang="ko-KR" dirty="0"/>
              <a:t>/ </a:t>
            </a:r>
            <a:r>
              <a:rPr lang="ko-KR" altLang="en-US" dirty="0"/>
              <a:t>동시에 여러 개 처리할 수 있는지 관점으로 나눈 거라고 보시면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B8BF8-DE70-28F2-9C6C-C953C3DB76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00BEB003-4729-E149-70CB-A8250A75785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6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</a:t>
            </a:r>
            <a:r>
              <a:rPr lang="en-US" altLang="ko-KR" dirty="0"/>
              <a:t>, </a:t>
            </a:r>
            <a:r>
              <a:rPr lang="ko-KR" altLang="en-US" dirty="0"/>
              <a:t>저희 라떼 한 잔 </a:t>
            </a:r>
            <a:r>
              <a:rPr lang="ko-KR" altLang="en-US" dirty="0" err="1"/>
              <a:t>사먹어</a:t>
            </a:r>
            <a:r>
              <a:rPr lang="ko-KR" altLang="en-US" dirty="0"/>
              <a:t> 볼까요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까페라떼</a:t>
            </a:r>
            <a:r>
              <a:rPr lang="ko-KR" altLang="en-US" dirty="0"/>
              <a:t> 주문하면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커피 </a:t>
            </a:r>
            <a:r>
              <a:rPr lang="ko-KR" altLang="en-US" dirty="0" err="1"/>
              <a:t>그라인딩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스팀머신에서</a:t>
            </a:r>
            <a:r>
              <a:rPr lang="ko-KR" altLang="en-US" dirty="0"/>
              <a:t> 커피 내리고 </a:t>
            </a:r>
            <a:r>
              <a:rPr lang="en-US" altLang="ko-KR" dirty="0"/>
              <a:t>-&gt; </a:t>
            </a:r>
            <a:r>
              <a:rPr lang="ko-KR" altLang="en-US" dirty="0"/>
              <a:t>우유 데워서 </a:t>
            </a:r>
            <a:r>
              <a:rPr lang="en-US" altLang="ko-KR" dirty="0"/>
              <a:t>-&gt; </a:t>
            </a:r>
            <a:r>
              <a:rPr lang="ko-KR" altLang="en-US" dirty="0"/>
              <a:t>거품 내고 </a:t>
            </a:r>
            <a:r>
              <a:rPr lang="en-US" altLang="ko-KR" dirty="0"/>
              <a:t>-&gt; </a:t>
            </a:r>
            <a:r>
              <a:rPr lang="ko-KR" altLang="en-US" dirty="0"/>
              <a:t>만들어진 우유에 커피 부어서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맛있는 라떼 한 잔이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일을 순차적으로 처리하면 시간이 너무 오래 걸릴 </a:t>
            </a:r>
            <a:r>
              <a:rPr lang="ko-KR" altLang="en-US" dirty="0" err="1"/>
              <a:t>꺼에요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커피 맛있다고 소문이라도 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식으로는 밀려들어오는 주문을 처리할 수가 없겠죠</a:t>
            </a:r>
            <a:r>
              <a:rPr lang="en-US" altLang="ko-KR" dirty="0"/>
              <a:t> ?</a:t>
            </a:r>
          </a:p>
          <a:p>
            <a:endParaRPr lang="en-US" altLang="ko-KR" dirty="0"/>
          </a:p>
          <a:p>
            <a:r>
              <a:rPr lang="ko-KR" altLang="en-US" dirty="0"/>
              <a:t>그래서 직원을 몇 명 더 뽑기로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74B18-BB28-F30C-399E-D98D0266EF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7E5020D-F3D5-9666-627D-B7387B31373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4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직원 </a:t>
            </a:r>
            <a:r>
              <a:rPr lang="en-US" altLang="ko-KR" dirty="0"/>
              <a:t>3</a:t>
            </a:r>
            <a:r>
              <a:rPr lang="ko-KR" altLang="en-US" dirty="0"/>
              <a:t>명을 뽑아서</a:t>
            </a:r>
            <a:r>
              <a:rPr lang="en-US" altLang="ko-KR" dirty="0"/>
              <a:t>, </a:t>
            </a:r>
            <a:r>
              <a:rPr lang="ko-KR" altLang="en-US" dirty="0"/>
              <a:t>각자 맡은 일만 하게끔 분업화 시켰어요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는 커피 </a:t>
            </a:r>
            <a:r>
              <a:rPr lang="ko-KR" altLang="en-US" dirty="0" err="1"/>
              <a:t>그라인딩</a:t>
            </a:r>
            <a:r>
              <a:rPr lang="ko-KR" altLang="en-US" dirty="0"/>
              <a:t> 하고 내리는 일만 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는 우유만 데웁니다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는 만들어진 재료를 섞어 </a:t>
            </a:r>
            <a:r>
              <a:rPr lang="ko-KR" altLang="en-US" dirty="0" err="1"/>
              <a:t>라떼만</a:t>
            </a:r>
            <a:r>
              <a:rPr lang="ko-KR" altLang="en-US" dirty="0"/>
              <a:t> 만들고요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아까보다</a:t>
            </a:r>
            <a:r>
              <a:rPr lang="ko-KR" altLang="en-US" dirty="0"/>
              <a:t> 주문을 빨리 처리할 수 있겠죠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A33AC-641B-394C-8E47-BBD680CADA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0AC24C6-241C-02A9-E9D1-AFD9598676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6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주문 </a:t>
            </a:r>
            <a:r>
              <a:rPr lang="en-US" altLang="ko-KR" dirty="0"/>
              <a:t>2</a:t>
            </a:r>
            <a:r>
              <a:rPr lang="ko-KR" altLang="en-US" dirty="0"/>
              <a:t>잔이 동시에 들어오면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분업화 된 시스템 안에서 커피 </a:t>
            </a:r>
            <a:r>
              <a:rPr lang="en-US" altLang="ko-KR" dirty="0"/>
              <a:t>2</a:t>
            </a:r>
            <a:r>
              <a:rPr lang="ko-KR" altLang="en-US" dirty="0"/>
              <a:t>잔이 금방 만들어 질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박스 하나당 </a:t>
            </a:r>
            <a:r>
              <a:rPr lang="en-US" altLang="ko-KR" dirty="0"/>
              <a:t>1</a:t>
            </a:r>
            <a:r>
              <a:rPr lang="ko-KR" altLang="en-US" dirty="0"/>
              <a:t>초 걸린다고 가정하면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순차적으로 처리할 때 </a:t>
            </a:r>
            <a:r>
              <a:rPr lang="en-US" altLang="ko-KR" dirty="0"/>
              <a:t>10</a:t>
            </a:r>
            <a:r>
              <a:rPr lang="ko-KR" altLang="en-US" dirty="0"/>
              <a:t>초 걸리던 일을 </a:t>
            </a:r>
            <a:r>
              <a:rPr lang="en-US" altLang="ko-KR" dirty="0"/>
              <a:t>5</a:t>
            </a:r>
            <a:r>
              <a:rPr lang="ko-KR" altLang="en-US" dirty="0" err="1"/>
              <a:t>초만에</a:t>
            </a:r>
            <a:r>
              <a:rPr lang="ko-KR" altLang="en-US" dirty="0"/>
              <a:t> </a:t>
            </a:r>
            <a:r>
              <a:rPr lang="ko-KR" altLang="en-US" dirty="0" err="1"/>
              <a:t>처리한거죠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뭔가 좀 이상합니다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커피 </a:t>
            </a:r>
            <a:r>
              <a:rPr lang="ko-KR" altLang="en-US" dirty="0" err="1"/>
              <a:t>그라인딩하거나</a:t>
            </a:r>
            <a:r>
              <a:rPr lang="ko-KR" altLang="en-US" dirty="0"/>
              <a:t> 우유 데우는 일은 기계가 하잖아요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기계가 일 하는 동안 굳이 사람이 기다릴 필요가 있을까요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0C040-C643-1232-CAAD-2456C9413B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35B8BA0-5917-5951-37CC-831BE408664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54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24" y="394276"/>
            <a:ext cx="8490731" cy="43338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kumimoji="1" lang="en-US" sz="2000" b="1" i="0" spc="-30" baseline="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defTabSz="914400" latinLnBrk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24" y="936070"/>
            <a:ext cx="8490730" cy="387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ko-KR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lnSpc>
                <a:spcPct val="120000"/>
              </a:lnSpc>
              <a:def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lnSpc>
                <a:spcPct val="120000"/>
              </a:lnSpc>
              <a:def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lnSpc>
                <a:spcPct val="120000"/>
              </a:lnSpc>
              <a:def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lnSpc>
                <a:spcPct val="120000"/>
              </a:lnSpc>
              <a:def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C45D0CE0-CFD2-F3A6-FD6B-202119C25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67474" y="109941"/>
            <a:ext cx="2440780" cy="21551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  <a:latin typeface="Gilroy SemiBold" panose="00000700000000000000" pitchFamily="50" charset="0"/>
              </a:defRPr>
            </a:lvl1pPr>
          </a:lstStyle>
          <a:p>
            <a:r>
              <a:rPr lang="en-US" altLang="ko-KR"/>
              <a:t>Async NIO</a:t>
            </a:r>
            <a:endParaRPr lang="ko-KR" altLang="en-US" dirty="0"/>
          </a:p>
        </p:txBody>
      </p:sp>
      <p:cxnSp>
        <p:nvCxnSpPr>
          <p:cNvPr id="7" name="직선 연결선[R] 19">
            <a:extLst>
              <a:ext uri="{FF2B5EF4-FFF2-40B4-BE49-F238E27FC236}">
                <a16:creationId xmlns:a16="http://schemas.microsoft.com/office/drawing/2014/main" id="{F499D1A4-2358-07AC-4578-8B6C7D8F24C7}"/>
              </a:ext>
            </a:extLst>
          </p:cNvPr>
          <p:cNvCxnSpPr>
            <a:cxnSpLocks/>
          </p:cNvCxnSpPr>
          <p:nvPr userDrawn="1"/>
        </p:nvCxnSpPr>
        <p:spPr>
          <a:xfrm>
            <a:off x="142875" y="336268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A02154-560B-E5A2-FCA3-2079CC3482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451" y="4903762"/>
            <a:ext cx="757234" cy="232514"/>
          </a:xfrm>
          <a:prstGeom prst="rect">
            <a:avLst/>
          </a:prstGeom>
        </p:spPr>
      </p:pic>
      <p:cxnSp>
        <p:nvCxnSpPr>
          <p:cNvPr id="10" name="직선 연결선[R] 19">
            <a:extLst>
              <a:ext uri="{FF2B5EF4-FFF2-40B4-BE49-F238E27FC236}">
                <a16:creationId xmlns:a16="http://schemas.microsoft.com/office/drawing/2014/main" id="{7C81B446-6183-D0DC-6407-1EE2F639A632}"/>
              </a:ext>
            </a:extLst>
          </p:cNvPr>
          <p:cNvCxnSpPr>
            <a:cxnSpLocks/>
          </p:cNvCxnSpPr>
          <p:nvPr userDrawn="1"/>
        </p:nvCxnSpPr>
        <p:spPr>
          <a:xfrm>
            <a:off x="162326" y="4876057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B75347-98CF-2D30-79D6-42DD8776DC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67475" y="347086"/>
            <a:ext cx="2440780" cy="22309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700" i="1" dirty="0" smtClean="0">
                <a:solidFill>
                  <a:schemeClr val="bg1">
                    <a:lumMod val="50000"/>
                  </a:schemeClr>
                </a:solidFill>
                <a:latin typeface="Gilroy SemiBold" panose="00000700000000000000" pitchFamily="50" charset="0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lnSpc>
                <a:spcPct val="120000"/>
              </a:lnSpc>
              <a:defRPr 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marL="171450" lvl="0" indent="-171450">
              <a:spcAft>
                <a:spcPts val="800"/>
              </a:spcAft>
            </a:pPr>
            <a:r>
              <a:rPr lang="en-US" altLang="ko-KR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토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5DB7A8-F6F0-23A6-D9D1-6D1BFD021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365" y="1334347"/>
            <a:ext cx="7724891" cy="629841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>
                <a:solidFill>
                  <a:srgbClr val="BD032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C97D1B6-E48E-BC0C-5E60-3091C25FB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108" y="1965502"/>
            <a:ext cx="7724890" cy="357214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lvl1pPr algn="l">
              <a:defRPr lang="en-US" sz="1300" dirty="0">
                <a:solidFill>
                  <a:srgbClr val="FC4E6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cxnSp>
        <p:nvCxnSpPr>
          <p:cNvPr id="6" name="직선 연결선[R] 19">
            <a:extLst>
              <a:ext uri="{FF2B5EF4-FFF2-40B4-BE49-F238E27FC236}">
                <a16:creationId xmlns:a16="http://schemas.microsoft.com/office/drawing/2014/main" id="{35E66E0E-3208-8254-FCEB-6FCB9F4F53A6}"/>
              </a:ext>
            </a:extLst>
          </p:cNvPr>
          <p:cNvCxnSpPr>
            <a:cxnSpLocks/>
          </p:cNvCxnSpPr>
          <p:nvPr userDrawn="1"/>
        </p:nvCxnSpPr>
        <p:spPr>
          <a:xfrm>
            <a:off x="142875" y="423352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9">
            <a:extLst>
              <a:ext uri="{FF2B5EF4-FFF2-40B4-BE49-F238E27FC236}">
                <a16:creationId xmlns:a16="http://schemas.microsoft.com/office/drawing/2014/main" id="{FB45A898-A93E-DB88-C39E-4124D8502530}"/>
              </a:ext>
            </a:extLst>
          </p:cNvPr>
          <p:cNvCxnSpPr>
            <a:cxnSpLocks/>
          </p:cNvCxnSpPr>
          <p:nvPr userDrawn="1"/>
        </p:nvCxnSpPr>
        <p:spPr>
          <a:xfrm>
            <a:off x="162326" y="4774459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164E4B6-DC7C-02D4-5370-C9D9B9E50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9217" y="4774459"/>
            <a:ext cx="1205565" cy="370178"/>
          </a:xfrm>
          <a:prstGeom prst="rect">
            <a:avLst/>
          </a:prstGeom>
        </p:spPr>
      </p:pic>
      <p:sp>
        <p:nvSpPr>
          <p:cNvPr id="9" name="텍스트 개체 틀 52">
            <a:extLst>
              <a:ext uri="{FF2B5EF4-FFF2-40B4-BE49-F238E27FC236}">
                <a16:creationId xmlns:a16="http://schemas.microsoft.com/office/drawing/2014/main" id="{2756E176-AED9-C6E3-03D3-D9B449B264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44" y="108472"/>
            <a:ext cx="5335912" cy="260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FontTx/>
              <a:buNone/>
              <a:defRPr kumimoji="1" lang="ko-KR" altLang="en-US" sz="1100" b="1" kern="1200" dirty="0" smtClean="0">
                <a:solidFill>
                  <a:srgbClr val="FB2752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  <a:lvl2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2pPr>
            <a:lvl3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3pPr>
            <a:lvl4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4pPr>
            <a:lvl5pPr marL="0" indent="0" algn="l" defTabSz="914400" rtl="0" eaLnBrk="1" latinLnBrk="0" hangingPunct="1">
              <a:buFontTx/>
              <a:buNone/>
              <a:defRPr kumimoji="1" lang="ko-Kore-KR" altLang="en-US" sz="1100" b="1" kern="1200" dirty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5pPr>
          </a:lstStyle>
          <a:p>
            <a:r>
              <a:rPr kumimoji="1" lang="en-US" altLang="ko-Kore-KR" sz="1100" b="1" dirty="0"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PART</a:t>
            </a:r>
            <a:endParaRPr kumimoji="1" lang="ko-Kore-KR" altLang="en-US" sz="1100" b="1" dirty="0">
              <a:latin typeface="Gilroy SemiBold" pitchFamily="2" charset="0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서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34347"/>
            <a:ext cx="7703120" cy="629841"/>
          </a:xfrm>
          <a:prstGeom prst="rect">
            <a:avLst/>
          </a:prstGeom>
        </p:spPr>
        <p:txBody>
          <a:bodyPr anchor="ctr" anchorCtr="1"/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6" y="1965502"/>
            <a:ext cx="7703120" cy="357214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lvl1pPr algn="r">
              <a:def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cxnSp>
        <p:nvCxnSpPr>
          <p:cNvPr id="4" name="직선 연결선[R] 19">
            <a:extLst>
              <a:ext uri="{FF2B5EF4-FFF2-40B4-BE49-F238E27FC236}">
                <a16:creationId xmlns:a16="http://schemas.microsoft.com/office/drawing/2014/main" id="{85AC3ABC-27F1-19F1-9674-0777BF0C6BCC}"/>
              </a:ext>
            </a:extLst>
          </p:cNvPr>
          <p:cNvCxnSpPr>
            <a:cxnSpLocks/>
          </p:cNvCxnSpPr>
          <p:nvPr userDrawn="1"/>
        </p:nvCxnSpPr>
        <p:spPr>
          <a:xfrm>
            <a:off x="142875" y="423352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9">
            <a:extLst>
              <a:ext uri="{FF2B5EF4-FFF2-40B4-BE49-F238E27FC236}">
                <a16:creationId xmlns:a16="http://schemas.microsoft.com/office/drawing/2014/main" id="{8BC07E48-AB77-F79B-6F7C-A67E8C9F5BC6}"/>
              </a:ext>
            </a:extLst>
          </p:cNvPr>
          <p:cNvCxnSpPr>
            <a:cxnSpLocks/>
          </p:cNvCxnSpPr>
          <p:nvPr userDrawn="1"/>
        </p:nvCxnSpPr>
        <p:spPr>
          <a:xfrm>
            <a:off x="162326" y="4774459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1071FF2-711C-9AC0-979E-627D186D8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9217" y="4774459"/>
            <a:ext cx="1205565" cy="370178"/>
          </a:xfrm>
          <a:prstGeom prst="rect">
            <a:avLst/>
          </a:prstGeom>
        </p:spPr>
      </p:pic>
      <p:sp>
        <p:nvSpPr>
          <p:cNvPr id="9" name="텍스트 개체 틀 52">
            <a:extLst>
              <a:ext uri="{FF2B5EF4-FFF2-40B4-BE49-F238E27FC236}">
                <a16:creationId xmlns:a16="http://schemas.microsoft.com/office/drawing/2014/main" id="{37DA8257-444C-E0A5-7F79-6D33BD153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44" y="108472"/>
            <a:ext cx="5335912" cy="260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  <a:lvl2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2pPr>
            <a:lvl3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3pPr>
            <a:lvl4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4pPr>
            <a:lvl5pPr marL="0" indent="0" algn="l" defTabSz="914400" rtl="0" eaLnBrk="1" latinLnBrk="0" hangingPunct="1">
              <a:buFontTx/>
              <a:buNone/>
              <a:defRPr kumimoji="1" lang="ko-Kore-KR" altLang="en-US" sz="1100" b="1" kern="1200" dirty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5pPr>
          </a:lstStyle>
          <a:p>
            <a:r>
              <a:rPr kumimoji="1" lang="en-US" altLang="ko-Kore-KR" sz="1100" b="1" dirty="0"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CLIP</a:t>
            </a:r>
            <a:endParaRPr kumimoji="1" lang="ko-Kore-KR" altLang="en-US" sz="1100" b="1" dirty="0">
              <a:latin typeface="Gilroy SemiBold" pitchFamily="2" charset="0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8" r:id="rId3"/>
  </p:sldLayoutIdLst>
  <p:hf sldNum="0"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ko-KR" altLang="en-US" sz="800" kern="1200" smtClean="0">
          <a:solidFill>
            <a:schemeClr val="tx1">
              <a:tint val="82000"/>
            </a:schemeClr>
          </a:solidFill>
          <a:latin typeface="Gilroy SemiBold" panose="00000700000000000000" pitchFamily="50" charset="0"/>
          <a:ea typeface="+mn-ea"/>
          <a:cs typeface="+mn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zdnet.com/article/how-replacing-java-with-javascript-is-paying-off-for-paypa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sunanet.net/2010/11/how-long-does-it-take-to-make-context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akarnokd/status/979732723152687106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zone.com/articles/spring-boot-20-webflux-reactive-performance-test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/>
              <a:t>Async NIO</a:t>
            </a:r>
            <a:endParaRPr lang="ko-KR" altLang="en-US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7B4F7E-9B43-4AF7-E46C-8A26B90F0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14:cNvPr>
              <p14:cNvContentPartPr/>
              <p14:nvPr/>
            </p14:nvContentPartPr>
            <p14:xfrm>
              <a:off x="-2345040" y="1043471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2240" y="1029071"/>
                <a:ext cx="1440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95CA71B-D5A1-D648-7159-19847A673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C7E6B9-CA88-A830-86D9-5BE9EF794CE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901584" y="1831781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301907" y="3177249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2185048" y="2491743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658522" y="3837211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1" y="2914302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5125866" y="4501570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45444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61D4733-6EF1-D963-0DB5-E128DF4CC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4D1DD653-B940-2DE8-56F6-87EB1B57C13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707065" y="1686299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133999" y="3775257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813940" y="203026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78529" y="3432950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5" y="2991021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19368" y="4455085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1933785" y="2403697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2847904" y="3090643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2054805" y="276264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3276499" y="4115171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2B6BD5-1B68-C8CE-5750-94B30027FEEC}"/>
              </a:ext>
            </a:extLst>
          </p:cNvPr>
          <p:cNvSpPr/>
          <p:nvPr/>
        </p:nvSpPr>
        <p:spPr>
          <a:xfrm>
            <a:off x="4417338" y="4792367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85458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A6CA47-B94F-0B35-DF87-674DEDB66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C62671D-554B-665D-04E0-54176C613F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2B2237-AD0C-317E-540A-8B6C9658F3A5}"/>
              </a:ext>
            </a:extLst>
          </p:cNvPr>
          <p:cNvGrpSpPr/>
          <p:nvPr/>
        </p:nvGrpSpPr>
        <p:grpSpPr>
          <a:xfrm>
            <a:off x="785306" y="1014369"/>
            <a:ext cx="7978207" cy="3643104"/>
            <a:chOff x="785306" y="1376978"/>
            <a:chExt cx="7978207" cy="364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7B4B-0DF7-8DDE-47BC-A3EAB482C7A3}"/>
                </a:ext>
              </a:extLst>
            </p:cNvPr>
            <p:cNvSpPr txBox="1"/>
            <p:nvPr/>
          </p:nvSpPr>
          <p:spPr>
            <a:xfrm>
              <a:off x="785306" y="1376978"/>
              <a:ext cx="70262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Boost </a:t>
              </a:r>
              <a:r>
                <a:rPr lang="en-US" altLang="ko-KR" sz="2000" b="1" dirty="0">
                  <a:latin typeface="Spoqa Han Sans Neo" panose="020B0500000000000000" pitchFamily="50" charset="-127"/>
                  <a:ea typeface="Spoqa Han Sans Neo" panose="020B0500000000000000" pitchFamily="50" charset="-127"/>
                </a:rPr>
                <a:t>application</a:t>
              </a:r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 performance using asynchronous I/O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Learn when and how to use POSIX AIO API, 2006.8.28,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M.Jones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6213-D087-F590-7847-84EF226D7068}"/>
                </a:ext>
              </a:extLst>
            </p:cNvPr>
            <p:cNvSpPr txBox="1"/>
            <p:nvPr/>
          </p:nvSpPr>
          <p:spPr>
            <a:xfrm>
              <a:off x="5353339" y="4712305"/>
              <a:ext cx="34101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hlinkClick r:id="rId3"/>
                </a:rPr>
                <a:t>https://developer.ibm.com/articles/l-async</a:t>
              </a:r>
              <a:endParaRPr lang="ko-KR" altLang="en-US" sz="1400" dirty="0"/>
            </a:p>
          </p:txBody>
        </p:sp>
        <p:pic>
          <p:nvPicPr>
            <p:cNvPr id="1026" name="Picture 2" descr="Simplified Matrix of Basic Linux I/O Models">
              <a:extLst>
                <a:ext uri="{FF2B5EF4-FFF2-40B4-BE49-F238E27FC236}">
                  <a16:creationId xmlns:a16="http://schemas.microsoft.com/office/drawing/2014/main" id="{B8CB13E5-B2D7-36CF-D2B3-AFE387E5C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665" y="2079407"/>
              <a:ext cx="4506221" cy="262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79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CD8030-0F69-80F2-8D4B-556ED0F44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6C33BB8-DAA7-F4A9-7DF7-87EA28BA33F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476688" y="2482795"/>
            <a:ext cx="146084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blocking</a:t>
            </a:r>
          </a:p>
          <a:p>
            <a:pPr algn="ctr"/>
            <a:endParaRPr lang="en-US" altLang="ko-KR" sz="3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(system call)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3602237" y="3971711"/>
            <a:ext cx="13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transfer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00350"/>
            <a:ext cx="176560" cy="1540479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1143000" y="3390900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blocked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7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Non-Blocking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5D3FE2-5F6D-1802-2EE1-741C5FB07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6564BA8-1277-D180-00BD-DF88426B6F2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462329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</p:cNvCxnSpPr>
          <p:nvPr/>
        </p:nvCxnSpPr>
        <p:spPr>
          <a:xfrm flipV="1">
            <a:off x="6234113" y="2771457"/>
            <a:ext cx="623092" cy="3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453410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275728" y="2170748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525709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186105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90301"/>
            <a:ext cx="176560" cy="1361964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50539" y="3376611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E0D7667-F90C-6AB5-B13E-78D80657F2FF}"/>
              </a:ext>
            </a:extLst>
          </p:cNvPr>
          <p:cNvSpPr/>
          <p:nvPr/>
        </p:nvSpPr>
        <p:spPr>
          <a:xfrm>
            <a:off x="2351450" y="2879244"/>
            <a:ext cx="132855" cy="685580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DAB6A06-9AB6-CF3E-7561-B078744A4D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416678" y="2890301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3888898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240830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702AF3-F36F-FE65-3D94-23F43E211ECA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V="1">
            <a:off x="2413115" y="4240830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6CCEAA4-075A-FD7F-4623-16EBC5EC67CA}"/>
              </a:ext>
            </a:extLst>
          </p:cNvPr>
          <p:cNvSpPr/>
          <p:nvPr/>
        </p:nvSpPr>
        <p:spPr>
          <a:xfrm>
            <a:off x="2346683" y="4603280"/>
            <a:ext cx="132855" cy="3987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D76E6C-F43E-4F36-0BB3-020A3EFAAA37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2411911" y="4614337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759B5-156F-CF28-58F1-F029D0577BF5}"/>
              </a:ext>
            </a:extLst>
          </p:cNvPr>
          <p:cNvSpPr txBox="1"/>
          <p:nvPr/>
        </p:nvSpPr>
        <p:spPr>
          <a:xfrm>
            <a:off x="3012313" y="2577251"/>
            <a:ext cx="2610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not yet</a:t>
            </a:r>
            <a:r>
              <a:rPr lang="en-US" altLang="ko-KR" sz="1200" dirty="0"/>
              <a:t> (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EAGAIN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EWOULDBLOCK</a:t>
            </a:r>
            <a:r>
              <a:rPr lang="en-US" altLang="ko-KR" sz="1200" dirty="0"/>
              <a:t>)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668328" y="4317480"/>
            <a:ext cx="1262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sz="1600" dirty="0"/>
              <a:t>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31A87-0596-582B-F6D5-A726A96C0E22}"/>
              </a:ext>
            </a:extLst>
          </p:cNvPr>
          <p:cNvSpPr txBox="1"/>
          <p:nvPr/>
        </p:nvSpPr>
        <p:spPr>
          <a:xfrm>
            <a:off x="3298464" y="3900307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0F13602E-9E08-9ECC-5EB7-9A743358DF39}"/>
              </a:ext>
            </a:extLst>
          </p:cNvPr>
          <p:cNvSpPr/>
          <p:nvPr/>
        </p:nvSpPr>
        <p:spPr>
          <a:xfrm flipH="1">
            <a:off x="6286247" y="3831234"/>
            <a:ext cx="132854" cy="409588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D5ED45-4426-0CEF-E65C-E482204AB012}"/>
              </a:ext>
            </a:extLst>
          </p:cNvPr>
          <p:cNvSpPr txBox="1"/>
          <p:nvPr/>
        </p:nvSpPr>
        <p:spPr>
          <a:xfrm>
            <a:off x="6355271" y="3820102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2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Non-Blocking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D00DFD-C7C8-3111-547A-13208C732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624B7530-1253-01DC-53C4-DAB82EF683A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055902" y="2437075"/>
            <a:ext cx="230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aio_read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2952605" y="4010786"/>
            <a:ext cx="268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callback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3032754"/>
            <a:ext cx="176560" cy="977267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12800" y="3390900"/>
            <a:ext cx="118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151593-CBF5-D0A0-30C8-42417383F167}"/>
              </a:ext>
            </a:extLst>
          </p:cNvPr>
          <p:cNvSpPr/>
          <p:nvPr/>
        </p:nvSpPr>
        <p:spPr>
          <a:xfrm>
            <a:off x="2352043" y="3032754"/>
            <a:ext cx="132855" cy="977267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85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BEADEE-8F0C-EB31-92C7-194E44B99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7F061F25-86E0-BD61-F646-48EDF0C57CA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4710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462329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</p:cNvCxnSpPr>
          <p:nvPr/>
        </p:nvCxnSpPr>
        <p:spPr>
          <a:xfrm flipV="1">
            <a:off x="6234113" y="2952439"/>
            <a:ext cx="623092" cy="3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453410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2692420" y="2224086"/>
            <a:ext cx="309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I/O multiplexing read </a:t>
            </a:r>
            <a:r>
              <a:rPr lang="en-US" altLang="ko-KR" sz="1600" b="1" dirty="0">
                <a:solidFill>
                  <a:srgbClr val="C00000"/>
                </a:solidFill>
              </a:rPr>
              <a:t>non-blocking</a:t>
            </a:r>
          </a:p>
          <a:p>
            <a:pPr algn="ctr"/>
            <a:endParaRPr lang="en-US" altLang="ko-KR" sz="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455372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start read I/O #1</a:t>
            </a:r>
            <a:endParaRPr lang="ko-KR" alt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119426"/>
            <a:ext cx="907621" cy="354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read data #2</a:t>
            </a:r>
          </a:p>
          <a:p>
            <a:pPr>
              <a:lnSpc>
                <a:spcPts val="1000"/>
              </a:lnSpc>
            </a:pP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read data #3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528230"/>
            <a:ext cx="176560" cy="1297170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50539" y="2855911"/>
            <a:ext cx="121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do nothing</a:t>
            </a:r>
          </a:p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(blocked)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730097" y="4247823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transfer 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data #2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31A87-0596-582B-F6D5-A726A96C0E22}"/>
              </a:ext>
            </a:extLst>
          </p:cNvPr>
          <p:cNvSpPr txBox="1"/>
          <p:nvPr/>
        </p:nvSpPr>
        <p:spPr>
          <a:xfrm>
            <a:off x="3622505" y="3850126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read #2 </a:t>
            </a:r>
            <a:r>
              <a:rPr lang="en-US" altLang="ko-KR" sz="1000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38550-51CB-C0F0-7F47-026DCE8D217D}"/>
              </a:ext>
            </a:extLst>
          </p:cNvPr>
          <p:cNvSpPr txBox="1"/>
          <p:nvPr/>
        </p:nvSpPr>
        <p:spPr>
          <a:xfrm>
            <a:off x="6205410" y="2583959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start read I/O #2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9498B-554F-7AD6-5C42-23CF0B28D79E}"/>
              </a:ext>
            </a:extLst>
          </p:cNvPr>
          <p:cNvSpPr txBox="1"/>
          <p:nvPr/>
        </p:nvSpPr>
        <p:spPr>
          <a:xfrm>
            <a:off x="6205404" y="2717307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start read I/O #3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15C5D59-4C69-539A-51CC-2DD0314A256F}"/>
              </a:ext>
            </a:extLst>
          </p:cNvPr>
          <p:cNvSpPr/>
          <p:nvPr/>
        </p:nvSpPr>
        <p:spPr>
          <a:xfrm>
            <a:off x="2346681" y="4406435"/>
            <a:ext cx="132855" cy="237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A49CCA-9696-E5EA-A05A-AB07D52B017E}"/>
              </a:ext>
            </a:extLst>
          </p:cNvPr>
          <p:cNvSpPr txBox="1"/>
          <p:nvPr/>
        </p:nvSpPr>
        <p:spPr>
          <a:xfrm>
            <a:off x="3622499" y="4021584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read #3 </a:t>
            </a:r>
            <a:r>
              <a:rPr lang="en-US" altLang="ko-KR" sz="1000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A97F98D-4D54-217A-20F3-9AEA63BA6AAD}"/>
              </a:ext>
            </a:extLst>
          </p:cNvPr>
          <p:cNvSpPr/>
          <p:nvPr/>
        </p:nvSpPr>
        <p:spPr>
          <a:xfrm>
            <a:off x="2341914" y="4730289"/>
            <a:ext cx="132855" cy="237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A3C33F-E085-1624-D3E6-D0E48D52C3BC}"/>
              </a:ext>
            </a:extLst>
          </p:cNvPr>
          <p:cNvCxnSpPr>
            <a:cxnSpLocks/>
          </p:cNvCxnSpPr>
          <p:nvPr/>
        </p:nvCxnSpPr>
        <p:spPr>
          <a:xfrm flipH="1">
            <a:off x="2413108" y="4459894"/>
            <a:ext cx="37435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1E7380-A356-CE28-9A3B-4C5087147E0D}"/>
              </a:ext>
            </a:extLst>
          </p:cNvPr>
          <p:cNvSpPr txBox="1"/>
          <p:nvPr/>
        </p:nvSpPr>
        <p:spPr>
          <a:xfrm>
            <a:off x="3727711" y="4502129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transfer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data #3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2B13F6-81D4-235D-A2A1-FA05788E33E0}"/>
              </a:ext>
            </a:extLst>
          </p:cNvPr>
          <p:cNvSpPr txBox="1"/>
          <p:nvPr/>
        </p:nvSpPr>
        <p:spPr>
          <a:xfrm>
            <a:off x="3619699" y="3606286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notify  </a:t>
            </a:r>
            <a:r>
              <a:rPr lang="en-US" altLang="ko-KR" sz="1000" b="1" dirty="0">
                <a:solidFill>
                  <a:srgbClr val="C00000"/>
                </a:solidFill>
              </a:rPr>
              <a:t>available data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4FE90A1-A389-9BE8-875B-5555FFE7661D}"/>
              </a:ext>
            </a:extLst>
          </p:cNvPr>
          <p:cNvCxnSpPr>
            <a:cxnSpLocks/>
          </p:cNvCxnSpPr>
          <p:nvPr/>
        </p:nvCxnSpPr>
        <p:spPr>
          <a:xfrm flipH="1">
            <a:off x="2417875" y="4731362"/>
            <a:ext cx="37435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056182"/>
            <a:ext cx="132855" cy="7002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85F40A0-6B3E-C329-85C6-C726F758BA9D}"/>
              </a:ext>
            </a:extLst>
          </p:cNvPr>
          <p:cNvCxnSpPr>
            <a:cxnSpLocks/>
          </p:cNvCxnSpPr>
          <p:nvPr/>
        </p:nvCxnSpPr>
        <p:spPr>
          <a:xfrm>
            <a:off x="2413109" y="4210673"/>
            <a:ext cx="3749566" cy="89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702AF3-F36F-FE65-3D94-23F43E211ECA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2413000" y="4048125"/>
            <a:ext cx="3743686" cy="805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3825399"/>
            <a:ext cx="132855" cy="3921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226F0B8-9C95-3C6D-FCDA-F4A51EF411ED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417881" y="3831234"/>
            <a:ext cx="374357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05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dirty="0"/>
              <a:t>Coffee by Thread &amp; Coroutine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63F2C5-2B41-BEC5-54B5-E59F6FD0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09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3E811-947F-926B-6179-DA7230277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35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Synchronous request in OS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C67E1274-CD27-6F93-A7DD-74A3F4FFD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FD54E71-D311-B1D5-D993-56083F19020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96667ED-6CF7-D038-ECFE-DA52CB136510}"/>
              </a:ext>
            </a:extLst>
          </p:cNvPr>
          <p:cNvSpPr/>
          <p:nvPr/>
        </p:nvSpPr>
        <p:spPr>
          <a:xfrm>
            <a:off x="1813168" y="4118708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18BFAB-1016-3934-CA5A-DBE25B9FF0FF}"/>
              </a:ext>
            </a:extLst>
          </p:cNvPr>
          <p:cNvSpPr/>
          <p:nvPr/>
        </p:nvSpPr>
        <p:spPr>
          <a:xfrm>
            <a:off x="6927848" y="4314754"/>
            <a:ext cx="900000" cy="276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A0A842-3335-2BCA-E0B0-1FD495BCA0DF}"/>
              </a:ext>
            </a:extLst>
          </p:cNvPr>
          <p:cNvSpPr/>
          <p:nvPr/>
        </p:nvSpPr>
        <p:spPr>
          <a:xfrm>
            <a:off x="1995365" y="2152650"/>
            <a:ext cx="906585" cy="336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BB561C-D92A-2626-28E3-B70D901C63BA}"/>
              </a:ext>
            </a:extLst>
          </p:cNvPr>
          <p:cNvSpPr/>
          <p:nvPr/>
        </p:nvSpPr>
        <p:spPr>
          <a:xfrm>
            <a:off x="6927849" y="2152649"/>
            <a:ext cx="1498039" cy="3365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5B2427-0C83-3F13-09C7-CE5071B60249}"/>
              </a:ext>
            </a:extLst>
          </p:cNvPr>
          <p:cNvSpPr/>
          <p:nvPr/>
        </p:nvSpPr>
        <p:spPr>
          <a:xfrm>
            <a:off x="3130549" y="2152650"/>
            <a:ext cx="2853129" cy="33655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block wait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E3388A-1A84-F0E8-C4E9-AA20EB3E932E}"/>
              </a:ext>
            </a:extLst>
          </p:cNvPr>
          <p:cNvSpPr/>
          <p:nvPr/>
        </p:nvSpPr>
        <p:spPr>
          <a:xfrm>
            <a:off x="5990583" y="2150998"/>
            <a:ext cx="511817" cy="3365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ready</a:t>
            </a:r>
            <a:endParaRPr lang="ko-KR" altLang="en-US" sz="10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459984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5AC4A1E-CD4B-021C-6C40-521725803B9E}"/>
              </a:ext>
            </a:extLst>
          </p:cNvPr>
          <p:cNvSpPr txBox="1"/>
          <p:nvPr/>
        </p:nvSpPr>
        <p:spPr>
          <a:xfrm>
            <a:off x="687829" y="2154730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Thread #1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CFDF41-A517-08FA-1562-4D94297B023A}"/>
              </a:ext>
            </a:extLst>
          </p:cNvPr>
          <p:cNvSpPr txBox="1"/>
          <p:nvPr/>
        </p:nvSpPr>
        <p:spPr>
          <a:xfrm>
            <a:off x="941642" y="4267603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852A4-950A-3774-24A0-D4EC9839F299}"/>
              </a:ext>
            </a:extLst>
          </p:cNvPr>
          <p:cNvSpPr txBox="1"/>
          <p:nvPr/>
        </p:nvSpPr>
        <p:spPr>
          <a:xfrm>
            <a:off x="3154710" y="2793999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low)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09086-660D-D9BF-A5E2-227B3202B625}"/>
              </a:ext>
            </a:extLst>
          </p:cNvPr>
          <p:cNvSpPr txBox="1"/>
          <p:nvPr/>
        </p:nvSpPr>
        <p:spPr>
          <a:xfrm>
            <a:off x="6969335" y="279541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high)</a:t>
            </a:r>
            <a:endParaRPr lang="ko-KR" altLang="en-US" sz="1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E0EF91-D519-8056-B694-57636D553685}"/>
              </a:ext>
            </a:extLst>
          </p:cNvPr>
          <p:cNvSpPr/>
          <p:nvPr/>
        </p:nvSpPr>
        <p:spPr>
          <a:xfrm>
            <a:off x="1981156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403E80-320D-421D-7172-B5097893366B}"/>
              </a:ext>
            </a:extLst>
          </p:cNvPr>
          <p:cNvSpPr/>
          <p:nvPr/>
        </p:nvSpPr>
        <p:spPr>
          <a:xfrm>
            <a:off x="2997814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#53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777DDF-FE6B-A723-E364-9AED75CD4E7B}"/>
              </a:ext>
            </a:extLst>
          </p:cNvPr>
          <p:cNvSpPr/>
          <p:nvPr/>
        </p:nvSpPr>
        <p:spPr>
          <a:xfrm>
            <a:off x="4238118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#102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0C1D7F-DBC8-F1A1-0694-68E02E93DA70}"/>
              </a:ext>
            </a:extLst>
          </p:cNvPr>
          <p:cNvSpPr/>
          <p:nvPr/>
        </p:nvSpPr>
        <p:spPr>
          <a:xfrm>
            <a:off x="5591519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#181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CD7EEC-FE0E-94C4-7733-2598F3C80FB8}"/>
              </a:ext>
            </a:extLst>
          </p:cNvPr>
          <p:cNvGrpSpPr/>
          <p:nvPr/>
        </p:nvGrpSpPr>
        <p:grpSpPr>
          <a:xfrm>
            <a:off x="6495495" y="1995489"/>
            <a:ext cx="425447" cy="2928204"/>
            <a:chOff x="2414954" y="2922954"/>
            <a:chExt cx="160020" cy="1130886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F843CF0-0EF5-4578-DAE0-F76C4B887D3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0F8BD72-6A67-6B44-7B1D-008B6E56E35E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0E3EAA-C327-B00D-AEE4-12E58F7A0712}"/>
              </a:ext>
            </a:extLst>
          </p:cNvPr>
          <p:cNvSpPr/>
          <p:nvPr/>
        </p:nvSpPr>
        <p:spPr>
          <a:xfrm>
            <a:off x="1813169" y="3329840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045BB0-130A-661F-DC8E-46AADF3C2927}"/>
              </a:ext>
            </a:extLst>
          </p:cNvPr>
          <p:cNvSpPr/>
          <p:nvPr/>
        </p:nvSpPr>
        <p:spPr>
          <a:xfrm>
            <a:off x="1995365" y="3531705"/>
            <a:ext cx="900000" cy="2556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BB4DD6-5FCD-83D9-6395-55F182196857}"/>
              </a:ext>
            </a:extLst>
          </p:cNvPr>
          <p:cNvSpPr txBox="1"/>
          <p:nvPr/>
        </p:nvSpPr>
        <p:spPr>
          <a:xfrm>
            <a:off x="931312" y="3464122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F4F9E3-E0D5-13FB-B3A2-FFF3BB2AB5E2}"/>
              </a:ext>
            </a:extLst>
          </p:cNvPr>
          <p:cNvSpPr/>
          <p:nvPr/>
        </p:nvSpPr>
        <p:spPr>
          <a:xfrm>
            <a:off x="3123644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32CF53-5466-8304-2579-019B6B46A2CD}"/>
              </a:ext>
            </a:extLst>
          </p:cNvPr>
          <p:cNvSpPr/>
          <p:nvPr/>
        </p:nvSpPr>
        <p:spPr>
          <a:xfrm>
            <a:off x="4097056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E47D-BEED-1622-38FC-A70957C4F364}"/>
              </a:ext>
            </a:extLst>
          </p:cNvPr>
          <p:cNvSpPr/>
          <p:nvPr/>
        </p:nvSpPr>
        <p:spPr>
          <a:xfrm>
            <a:off x="527208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195622-CD28-2607-3185-B4EA1EE4C6F7}"/>
              </a:ext>
            </a:extLst>
          </p:cNvPr>
          <p:cNvSpPr/>
          <p:nvPr/>
        </p:nvSpPr>
        <p:spPr>
          <a:xfrm>
            <a:off x="6306213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#9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4C55B4-06A0-F9E2-92EF-094EF04865DF}"/>
              </a:ext>
            </a:extLst>
          </p:cNvPr>
          <p:cNvSpPr/>
          <p:nvPr/>
        </p:nvSpPr>
        <p:spPr>
          <a:xfrm>
            <a:off x="734289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#31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8AE3D22-23AB-96BB-8779-DAAAADEDD090}"/>
              </a:ext>
            </a:extLst>
          </p:cNvPr>
          <p:cNvGrpSpPr/>
          <p:nvPr/>
        </p:nvGrpSpPr>
        <p:grpSpPr>
          <a:xfrm>
            <a:off x="2908298" y="2024767"/>
            <a:ext cx="222251" cy="2044118"/>
            <a:chOff x="2414954" y="2922954"/>
            <a:chExt cx="160020" cy="1130886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053F2FA-D0D4-9D32-3D41-381CFD426AEF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C64961B-EED6-44B9-3FC8-ACA720BC5977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93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/>
              <a:t>Paypal</a:t>
            </a:r>
            <a:r>
              <a:rPr lang="ko-KR" altLang="en-US" b="1" dirty="0"/>
              <a:t>이 </a:t>
            </a:r>
            <a:r>
              <a:rPr lang="en-US" altLang="ko-KR" b="1" dirty="0"/>
              <a:t>Java</a:t>
            </a:r>
            <a:r>
              <a:rPr lang="ko-KR" altLang="en-US" b="1" dirty="0"/>
              <a:t>에서 </a:t>
            </a:r>
            <a:r>
              <a:rPr lang="en-US" altLang="ko-KR" b="1" dirty="0"/>
              <a:t>Node.js</a:t>
            </a:r>
            <a:r>
              <a:rPr lang="ko-KR" altLang="en-US" b="1" dirty="0"/>
              <a:t>로 간 이유</a:t>
            </a:r>
            <a:r>
              <a:rPr lang="ko-KR" altLang="en-US" dirty="0"/>
              <a:t> </a:t>
            </a:r>
            <a:r>
              <a:rPr lang="en-US" altLang="ko-KR" sz="1100" dirty="0"/>
              <a:t>(2013.11.27 </a:t>
            </a:r>
            <a:r>
              <a:rPr lang="en-US" altLang="ko-KR" sz="1100" dirty="0" err="1"/>
              <a:t>zdnet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5AEE8BE-51FB-09A9-A224-15B0B4154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E55315F-D03D-F9D0-5A7E-88521A82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3A594-DB1F-965B-1ED2-3CA63940138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A374DD-CC07-505E-C90C-34CB749171BC}"/>
              </a:ext>
            </a:extLst>
          </p:cNvPr>
          <p:cNvGrpSpPr/>
          <p:nvPr/>
        </p:nvGrpSpPr>
        <p:grpSpPr>
          <a:xfrm>
            <a:off x="870325" y="1118447"/>
            <a:ext cx="7790577" cy="3389584"/>
            <a:chOff x="988566" y="1181446"/>
            <a:chExt cx="7790577" cy="3389584"/>
          </a:xfrm>
        </p:grpSpPr>
        <p:pic>
          <p:nvPicPr>
            <p:cNvPr id="2050" name="Picture 2" descr="nodejsperformance">
              <a:extLst>
                <a:ext uri="{FF2B5EF4-FFF2-40B4-BE49-F238E27FC236}">
                  <a16:creationId xmlns:a16="http://schemas.microsoft.com/office/drawing/2014/main" id="{A88EB02C-A85F-5F30-D24E-16F914E33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222" y="1203318"/>
              <a:ext cx="2481128" cy="320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308FCA-5681-C709-72E3-4EE04F30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566" y="1181446"/>
              <a:ext cx="4831809" cy="326737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1ABEA6-34F7-77D0-A128-6D22ED3A2C41}"/>
                </a:ext>
              </a:extLst>
            </p:cNvPr>
            <p:cNvSpPr txBox="1"/>
            <p:nvPr/>
          </p:nvSpPr>
          <p:spPr>
            <a:xfrm>
              <a:off x="4653942" y="4355586"/>
              <a:ext cx="41252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hlinkClick r:id="rId5"/>
                </a:rPr>
                <a:t>https://www.zdnet.com/article/how-replacing-java-with-javascript-is-paying-off-for-paypal</a:t>
              </a:r>
              <a:endParaRPr lang="ko-KR" altLang="en-US" sz="800" dirty="0"/>
            </a:p>
          </p:txBody>
        </p:sp>
      </p:grp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Time Slice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FD7F2B24-96B7-C4F7-14A7-9B92B1876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4FCFACAC-6330-558D-857E-612456423A8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889752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6207E9-D45A-1494-2DBC-3C804FCA8C3E}"/>
              </a:ext>
            </a:extLst>
          </p:cNvPr>
          <p:cNvSpPr txBox="1"/>
          <p:nvPr/>
        </p:nvSpPr>
        <p:spPr>
          <a:xfrm>
            <a:off x="785545" y="3537477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AB5BC2D-0BB5-A834-B50E-CFF3019E4F04}"/>
              </a:ext>
            </a:extLst>
          </p:cNvPr>
          <p:cNvGrpSpPr/>
          <p:nvPr/>
        </p:nvGrpSpPr>
        <p:grpSpPr>
          <a:xfrm>
            <a:off x="1572317" y="3386328"/>
            <a:ext cx="7094424" cy="671630"/>
            <a:chOff x="1310249" y="3907536"/>
            <a:chExt cx="7094424" cy="67163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C5C9821-2E09-8796-4572-D5DB9410FE23}"/>
                </a:ext>
              </a:extLst>
            </p:cNvPr>
            <p:cNvSpPr/>
            <p:nvPr/>
          </p:nvSpPr>
          <p:spPr>
            <a:xfrm>
              <a:off x="131024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42680C5-2E02-9DAB-734F-61850788D9B8}"/>
                </a:ext>
              </a:extLst>
            </p:cNvPr>
            <p:cNvSpPr/>
            <p:nvPr/>
          </p:nvSpPr>
          <p:spPr>
            <a:xfrm>
              <a:off x="166526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81C3162-3A8E-28CF-8E34-6312341AEDC4}"/>
                </a:ext>
              </a:extLst>
            </p:cNvPr>
            <p:cNvSpPr/>
            <p:nvPr/>
          </p:nvSpPr>
          <p:spPr>
            <a:xfrm>
              <a:off x="20202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2376C4-4698-750F-5023-F9064856F4A8}"/>
                </a:ext>
              </a:extLst>
            </p:cNvPr>
            <p:cNvSpPr/>
            <p:nvPr/>
          </p:nvSpPr>
          <p:spPr>
            <a:xfrm>
              <a:off x="237528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2540906-2E51-9675-E04A-48763C397E8B}"/>
                </a:ext>
              </a:extLst>
            </p:cNvPr>
            <p:cNvSpPr/>
            <p:nvPr/>
          </p:nvSpPr>
          <p:spPr>
            <a:xfrm>
              <a:off x="273029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03FCF6-B0D0-4657-41F5-142776AC4349}"/>
                </a:ext>
              </a:extLst>
            </p:cNvPr>
            <p:cNvSpPr/>
            <p:nvPr/>
          </p:nvSpPr>
          <p:spPr>
            <a:xfrm>
              <a:off x="308530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75F9546-0604-2EF2-54A6-5335DEFEB791}"/>
                </a:ext>
              </a:extLst>
            </p:cNvPr>
            <p:cNvSpPr/>
            <p:nvPr/>
          </p:nvSpPr>
          <p:spPr>
            <a:xfrm>
              <a:off x="344032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DE25FD-C261-5FCF-2135-CCCD2439FC4A}"/>
                </a:ext>
              </a:extLst>
            </p:cNvPr>
            <p:cNvSpPr/>
            <p:nvPr/>
          </p:nvSpPr>
          <p:spPr>
            <a:xfrm>
              <a:off x="379533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270459-3752-EF2A-7F7B-E2CF60B431A8}"/>
                </a:ext>
              </a:extLst>
            </p:cNvPr>
            <p:cNvSpPr/>
            <p:nvPr/>
          </p:nvSpPr>
          <p:spPr>
            <a:xfrm>
              <a:off x="415034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DEF029B-FA16-E509-A5E7-07ABAA4F349C}"/>
                </a:ext>
              </a:extLst>
            </p:cNvPr>
            <p:cNvSpPr/>
            <p:nvPr/>
          </p:nvSpPr>
          <p:spPr>
            <a:xfrm>
              <a:off x="450535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73AA9BD-3ABD-90E0-FF40-05FB37E4163F}"/>
                </a:ext>
              </a:extLst>
            </p:cNvPr>
            <p:cNvSpPr/>
            <p:nvPr/>
          </p:nvSpPr>
          <p:spPr>
            <a:xfrm>
              <a:off x="486036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5829C85-24C3-F0BF-2741-32AA6058AC87}"/>
                </a:ext>
              </a:extLst>
            </p:cNvPr>
            <p:cNvSpPr/>
            <p:nvPr/>
          </p:nvSpPr>
          <p:spPr>
            <a:xfrm>
              <a:off x="521538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0AD2A2C-506D-1774-4206-B45CB17CD1FA}"/>
                </a:ext>
              </a:extLst>
            </p:cNvPr>
            <p:cNvSpPr/>
            <p:nvPr/>
          </p:nvSpPr>
          <p:spPr>
            <a:xfrm>
              <a:off x="557039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30E31C3-5F34-0FFF-14D9-BC90C4A63B33}"/>
                </a:ext>
              </a:extLst>
            </p:cNvPr>
            <p:cNvSpPr/>
            <p:nvPr/>
          </p:nvSpPr>
          <p:spPr>
            <a:xfrm>
              <a:off x="592540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CCAC7AA-7C35-7B63-F3CA-C443772C635C}"/>
                </a:ext>
              </a:extLst>
            </p:cNvPr>
            <p:cNvSpPr/>
            <p:nvPr/>
          </p:nvSpPr>
          <p:spPr>
            <a:xfrm>
              <a:off x="628041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0D64EF2-835E-8F59-73D5-3B1E46B9E441}"/>
                </a:ext>
              </a:extLst>
            </p:cNvPr>
            <p:cNvSpPr/>
            <p:nvPr/>
          </p:nvSpPr>
          <p:spPr>
            <a:xfrm>
              <a:off x="663542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D7434FE-F60C-69FA-DFDB-AE905D2F2CF4}"/>
                </a:ext>
              </a:extLst>
            </p:cNvPr>
            <p:cNvSpPr/>
            <p:nvPr/>
          </p:nvSpPr>
          <p:spPr>
            <a:xfrm>
              <a:off x="699044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09446D-8C9C-D861-DB0A-1F394934A9EE}"/>
                </a:ext>
              </a:extLst>
            </p:cNvPr>
            <p:cNvSpPr/>
            <p:nvPr/>
          </p:nvSpPr>
          <p:spPr>
            <a:xfrm>
              <a:off x="734545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07AC4F4-EFA0-9613-F74B-0799E29AA3F5}"/>
                </a:ext>
              </a:extLst>
            </p:cNvPr>
            <p:cNvSpPr/>
            <p:nvPr/>
          </p:nvSpPr>
          <p:spPr>
            <a:xfrm>
              <a:off x="770046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1C30A4C-C00B-CE51-BBD6-F96C97EBCEF7}"/>
                </a:ext>
              </a:extLst>
            </p:cNvPr>
            <p:cNvSpPr/>
            <p:nvPr/>
          </p:nvSpPr>
          <p:spPr>
            <a:xfrm>
              <a:off x="80554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1837944" y="25717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F84242E-B93E-58D8-A068-E288DB513035}"/>
              </a:ext>
            </a:extLst>
          </p:cNvPr>
          <p:cNvSpPr/>
          <p:nvPr/>
        </p:nvSpPr>
        <p:spPr>
          <a:xfrm>
            <a:off x="3179941" y="2571750"/>
            <a:ext cx="1033272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thread 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4484882" y="259385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A61055A-FE06-0BBF-7410-570919778FF6}"/>
              </a:ext>
            </a:extLst>
          </p:cNvPr>
          <p:cNvSpPr/>
          <p:nvPr/>
        </p:nvSpPr>
        <p:spPr>
          <a:xfrm>
            <a:off x="1610311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732ED4-1B82-BA58-1E53-2700A6972E1D}"/>
              </a:ext>
            </a:extLst>
          </p:cNvPr>
          <p:cNvSpPr/>
          <p:nvPr/>
        </p:nvSpPr>
        <p:spPr>
          <a:xfrm>
            <a:off x="1964702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FCDEC5-C11D-34A1-7482-728AF983358B}"/>
              </a:ext>
            </a:extLst>
          </p:cNvPr>
          <p:cNvSpPr/>
          <p:nvPr/>
        </p:nvSpPr>
        <p:spPr>
          <a:xfrm>
            <a:off x="2319093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25EB4-88A5-05D2-F5F4-49A04CD40D15}"/>
              </a:ext>
            </a:extLst>
          </p:cNvPr>
          <p:cNvSpPr/>
          <p:nvPr/>
        </p:nvSpPr>
        <p:spPr>
          <a:xfrm>
            <a:off x="267348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9A29B8C-2281-3BFA-BFE6-459C9B8A41E4}"/>
              </a:ext>
            </a:extLst>
          </p:cNvPr>
          <p:cNvSpPr/>
          <p:nvPr/>
        </p:nvSpPr>
        <p:spPr>
          <a:xfrm>
            <a:off x="3027875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01502A-3B9F-214F-FCE2-74E6B3AFE041}"/>
              </a:ext>
            </a:extLst>
          </p:cNvPr>
          <p:cNvSpPr/>
          <p:nvPr/>
        </p:nvSpPr>
        <p:spPr>
          <a:xfrm>
            <a:off x="338226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CB2587B-84B6-1985-5D93-80295CA2360A}"/>
              </a:ext>
            </a:extLst>
          </p:cNvPr>
          <p:cNvSpPr/>
          <p:nvPr/>
        </p:nvSpPr>
        <p:spPr>
          <a:xfrm>
            <a:off x="3736657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EA0BA-9CDE-DC32-C941-8D5D4A34DC11}"/>
              </a:ext>
            </a:extLst>
          </p:cNvPr>
          <p:cNvSpPr/>
          <p:nvPr/>
        </p:nvSpPr>
        <p:spPr>
          <a:xfrm>
            <a:off x="4091048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2F955D6-BCE2-78B3-EAC6-D4F57FB5FBE3}"/>
              </a:ext>
            </a:extLst>
          </p:cNvPr>
          <p:cNvSpPr/>
          <p:nvPr/>
        </p:nvSpPr>
        <p:spPr>
          <a:xfrm>
            <a:off x="4445439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81C34F7-D9ED-CAFC-E42E-1069777EDB98}"/>
              </a:ext>
            </a:extLst>
          </p:cNvPr>
          <p:cNvSpPr/>
          <p:nvPr/>
        </p:nvSpPr>
        <p:spPr>
          <a:xfrm>
            <a:off x="4799830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C35E8F-F48A-D981-C90A-4901F38AA5FD}"/>
              </a:ext>
            </a:extLst>
          </p:cNvPr>
          <p:cNvSpPr/>
          <p:nvPr/>
        </p:nvSpPr>
        <p:spPr>
          <a:xfrm>
            <a:off x="5154221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A07CFBD-7CFB-F5D5-DA4E-10177BDC34E7}"/>
              </a:ext>
            </a:extLst>
          </p:cNvPr>
          <p:cNvSpPr/>
          <p:nvPr/>
        </p:nvSpPr>
        <p:spPr>
          <a:xfrm>
            <a:off x="5508612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F288906-1141-B097-4361-E465336BD72F}"/>
              </a:ext>
            </a:extLst>
          </p:cNvPr>
          <p:cNvSpPr/>
          <p:nvPr/>
        </p:nvSpPr>
        <p:spPr>
          <a:xfrm>
            <a:off x="5863003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F1C272D-995F-E03E-9D56-09492FA51392}"/>
              </a:ext>
            </a:extLst>
          </p:cNvPr>
          <p:cNvSpPr/>
          <p:nvPr/>
        </p:nvSpPr>
        <p:spPr>
          <a:xfrm>
            <a:off x="6217394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BCB9196-1BFD-65E5-89C9-130368D7FB19}"/>
              </a:ext>
            </a:extLst>
          </p:cNvPr>
          <p:cNvSpPr/>
          <p:nvPr/>
        </p:nvSpPr>
        <p:spPr>
          <a:xfrm>
            <a:off x="6571785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A133F00-0CC2-675E-020B-9E221396BF11}"/>
              </a:ext>
            </a:extLst>
          </p:cNvPr>
          <p:cNvSpPr/>
          <p:nvPr/>
        </p:nvSpPr>
        <p:spPr>
          <a:xfrm>
            <a:off x="692617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EC02EF-A1DA-5264-7048-1EA9BA9B875F}"/>
              </a:ext>
            </a:extLst>
          </p:cNvPr>
          <p:cNvSpPr/>
          <p:nvPr/>
        </p:nvSpPr>
        <p:spPr>
          <a:xfrm>
            <a:off x="7280567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7802BB-8BC3-ADC8-8982-4D5DEEBC665B}"/>
              </a:ext>
            </a:extLst>
          </p:cNvPr>
          <p:cNvSpPr/>
          <p:nvPr/>
        </p:nvSpPr>
        <p:spPr>
          <a:xfrm>
            <a:off x="7634958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61FC1C-A0C5-2D70-9A95-919DC3A33491}"/>
              </a:ext>
            </a:extLst>
          </p:cNvPr>
          <p:cNvSpPr/>
          <p:nvPr/>
        </p:nvSpPr>
        <p:spPr>
          <a:xfrm>
            <a:off x="834374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BAA5E03-9245-8B59-E51A-2E0C45FEA72B}"/>
              </a:ext>
            </a:extLst>
          </p:cNvPr>
          <p:cNvSpPr/>
          <p:nvPr/>
        </p:nvSpPr>
        <p:spPr>
          <a:xfrm>
            <a:off x="7989349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F49DD-F397-A97B-56BE-3C811B44F22E}"/>
              </a:ext>
            </a:extLst>
          </p:cNvPr>
          <p:cNvSpPr txBox="1"/>
          <p:nvPr/>
        </p:nvSpPr>
        <p:spPr>
          <a:xfrm>
            <a:off x="1917601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E412C-A196-E436-FAEA-00FBFDE7742C}"/>
              </a:ext>
            </a:extLst>
          </p:cNvPr>
          <p:cNvSpPr txBox="1"/>
          <p:nvPr/>
        </p:nvSpPr>
        <p:spPr>
          <a:xfrm>
            <a:off x="3257477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EC65A-BD87-D0E6-23E0-8C8D87121779}"/>
              </a:ext>
            </a:extLst>
          </p:cNvPr>
          <p:cNvSpPr txBox="1"/>
          <p:nvPr/>
        </p:nvSpPr>
        <p:spPr>
          <a:xfrm>
            <a:off x="4568778" y="2969381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114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6" grpId="0"/>
      <p:bldP spid="6" grpId="1"/>
      <p:bldP spid="7" grpId="0"/>
      <p:bldP spid="7" grpId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8DFC9AE0-B884-2614-ECB0-99789B690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0373DBD9-EC58-0B0D-A273-F1338180B9F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896112" y="18859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2115944" y="188823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1239C9-2271-7B3B-F765-4449F702EB98}"/>
              </a:ext>
            </a:extLst>
          </p:cNvPr>
          <p:cNvSpPr/>
          <p:nvPr/>
        </p:nvSpPr>
        <p:spPr>
          <a:xfrm>
            <a:off x="594360" y="3273235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D5BC2B-9740-C8A8-3767-CA83E0D4CC61}"/>
              </a:ext>
            </a:extLst>
          </p:cNvPr>
          <p:cNvSpPr/>
          <p:nvPr/>
        </p:nvSpPr>
        <p:spPr>
          <a:xfrm>
            <a:off x="1814192" y="3273234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저장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5D7B5-5B57-5357-893C-F1C384165FA3}"/>
              </a:ext>
            </a:extLst>
          </p:cNvPr>
          <p:cNvSpPr/>
          <p:nvPr/>
        </p:nvSpPr>
        <p:spPr>
          <a:xfrm>
            <a:off x="3034024" y="3273235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복원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303421-5514-2884-E2D1-DAB6E013FB4E}"/>
              </a:ext>
            </a:extLst>
          </p:cNvPr>
          <p:cNvSpPr/>
          <p:nvPr/>
        </p:nvSpPr>
        <p:spPr>
          <a:xfrm>
            <a:off x="4253856" y="3273234"/>
            <a:ext cx="1033272" cy="1065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run 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214D49-657C-BB22-C632-1DFD6AC658AA}"/>
              </a:ext>
            </a:extLst>
          </p:cNvPr>
          <p:cNvSpPr/>
          <p:nvPr/>
        </p:nvSpPr>
        <p:spPr>
          <a:xfrm>
            <a:off x="5408416" y="3273233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E80F21-6F88-4902-D4F9-37C703B7DAB5}"/>
              </a:ext>
            </a:extLst>
          </p:cNvPr>
          <p:cNvSpPr/>
          <p:nvPr/>
        </p:nvSpPr>
        <p:spPr>
          <a:xfrm>
            <a:off x="6562976" y="3273235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복원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2286E-5905-FE0E-EBBD-0A3D0B5B2240}"/>
              </a:ext>
            </a:extLst>
          </p:cNvPr>
          <p:cNvSpPr/>
          <p:nvPr/>
        </p:nvSpPr>
        <p:spPr>
          <a:xfrm>
            <a:off x="7723381" y="3273233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DB9A24-A847-2EC7-27EC-267F2F47139F}"/>
              </a:ext>
            </a:extLst>
          </p:cNvPr>
          <p:cNvSpPr txBox="1"/>
          <p:nvPr/>
        </p:nvSpPr>
        <p:spPr>
          <a:xfrm>
            <a:off x="2239524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4E6139-066A-8D91-A466-3016D35E347C}"/>
              </a:ext>
            </a:extLst>
          </p:cNvPr>
          <p:cNvSpPr txBox="1"/>
          <p:nvPr/>
        </p:nvSpPr>
        <p:spPr>
          <a:xfrm>
            <a:off x="5877571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539143-070B-108C-2F09-50905C08DEBE}"/>
              </a:ext>
            </a:extLst>
          </p:cNvPr>
          <p:cNvSpPr txBox="1"/>
          <p:nvPr/>
        </p:nvSpPr>
        <p:spPr>
          <a:xfrm>
            <a:off x="414775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29E16C-920D-1EA5-3757-2FDB32034507}"/>
              </a:ext>
            </a:extLst>
          </p:cNvPr>
          <p:cNvSpPr txBox="1"/>
          <p:nvPr/>
        </p:nvSpPr>
        <p:spPr>
          <a:xfrm>
            <a:off x="766536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54F9FE-3644-88E5-4A19-48ABD6E710BC}"/>
              </a:ext>
            </a:extLst>
          </p:cNvPr>
          <p:cNvSpPr txBox="1"/>
          <p:nvPr/>
        </p:nvSpPr>
        <p:spPr>
          <a:xfrm>
            <a:off x="561197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E9998D-0CDF-BD3C-BDB4-B4EA7A51C356}"/>
              </a:ext>
            </a:extLst>
          </p:cNvPr>
          <p:cNvGrpSpPr/>
          <p:nvPr/>
        </p:nvGrpSpPr>
        <p:grpSpPr>
          <a:xfrm>
            <a:off x="1737360" y="2648712"/>
            <a:ext cx="2410968" cy="2240280"/>
            <a:chOff x="1737360" y="2648712"/>
            <a:chExt cx="2410968" cy="22402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EA8396D-E3E8-76FB-F81D-FFCD47106F0D}"/>
                </a:ext>
              </a:extLst>
            </p:cNvPr>
            <p:cNvGrpSpPr/>
            <p:nvPr/>
          </p:nvGrpSpPr>
          <p:grpSpPr>
            <a:xfrm>
              <a:off x="1737360" y="2648712"/>
              <a:ext cx="2410968" cy="2240280"/>
              <a:chOff x="1737360" y="2648712"/>
              <a:chExt cx="2410968" cy="224028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25B5BC7-55AA-4250-BFE3-1C6C44FD6C52}"/>
                  </a:ext>
                </a:extLst>
              </p:cNvPr>
              <p:cNvCxnSpPr/>
              <p:nvPr/>
            </p:nvCxnSpPr>
            <p:spPr>
              <a:xfrm>
                <a:off x="1737360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6FEDEAE-B640-8229-D05F-766EBD64A2A1}"/>
                  </a:ext>
                </a:extLst>
              </p:cNvPr>
              <p:cNvCxnSpPr/>
              <p:nvPr/>
            </p:nvCxnSpPr>
            <p:spPr>
              <a:xfrm>
                <a:off x="4148328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B2E81672-48FB-A79C-4CD9-8F0FC685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7360" y="2989897"/>
                <a:ext cx="2410968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20997F-037D-0B3D-0C71-CDCBD8C31B2D}"/>
                </a:ext>
              </a:extLst>
            </p:cNvPr>
            <p:cNvSpPr txBox="1"/>
            <p:nvPr/>
          </p:nvSpPr>
          <p:spPr>
            <a:xfrm>
              <a:off x="2080260" y="2659380"/>
              <a:ext cx="182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F5F359-37E8-02FA-86F2-91F2881CB11E}"/>
              </a:ext>
            </a:extLst>
          </p:cNvPr>
          <p:cNvGrpSpPr/>
          <p:nvPr/>
        </p:nvGrpSpPr>
        <p:grpSpPr>
          <a:xfrm>
            <a:off x="5335896" y="2483005"/>
            <a:ext cx="2334517" cy="2416338"/>
            <a:chOff x="5335896" y="2483005"/>
            <a:chExt cx="2334517" cy="241633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84E22B-0939-51F8-0096-BA42F29FEB60}"/>
                </a:ext>
              </a:extLst>
            </p:cNvPr>
            <p:cNvCxnSpPr/>
            <p:nvPr/>
          </p:nvCxnSpPr>
          <p:spPr>
            <a:xfrm>
              <a:off x="5335896" y="2659063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A87401E-AD2C-1C7D-2373-0C637DBD4745}"/>
                </a:ext>
              </a:extLst>
            </p:cNvPr>
            <p:cNvCxnSpPr/>
            <p:nvPr/>
          </p:nvCxnSpPr>
          <p:spPr>
            <a:xfrm>
              <a:off x="7670413" y="2632838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67BB19F-0F64-E5F2-8BD1-91B0D06881DB}"/>
                </a:ext>
              </a:extLst>
            </p:cNvPr>
            <p:cNvCxnSpPr>
              <a:cxnSpLocks/>
            </p:cNvCxnSpPr>
            <p:nvPr/>
          </p:nvCxnSpPr>
          <p:spPr>
            <a:xfrm>
              <a:off x="5335896" y="2989897"/>
              <a:ext cx="2334517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BD89AE-0FF0-9AFD-9FD3-C52368CF1A44}"/>
                </a:ext>
              </a:extLst>
            </p:cNvPr>
            <p:cNvSpPr txBox="1"/>
            <p:nvPr/>
          </p:nvSpPr>
          <p:spPr>
            <a:xfrm>
              <a:off x="5571601" y="2483005"/>
              <a:ext cx="1822487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08000"/>
                  </a:solidFill>
                </a:rPr>
                <a:t>20 us ~ 20 </a:t>
              </a:r>
              <a:r>
                <a:rPr lang="en-US" altLang="ko-KR" sz="1100" dirty="0" err="1">
                  <a:solidFill>
                    <a:srgbClr val="008000"/>
                  </a:solidFill>
                </a:rPr>
                <a:t>ms</a:t>
              </a:r>
              <a:r>
                <a:rPr lang="en-US" altLang="ko-KR" sz="1100" dirty="0">
                  <a:solidFill>
                    <a:srgbClr val="008000"/>
                  </a:solidFill>
                </a:rPr>
                <a:t> </a:t>
              </a:r>
              <a:r>
                <a:rPr lang="en-US" altLang="ko-KR" sz="1100" baseline="30000" dirty="0">
                  <a:solidFill>
                    <a:srgbClr val="008000"/>
                  </a:solidFill>
                </a:rPr>
                <a:t>1)</a:t>
              </a:r>
            </a:p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B03A3A-47DB-8BA0-C150-EAC1635FE93D}"/>
              </a:ext>
            </a:extLst>
          </p:cNvPr>
          <p:cNvSpPr txBox="1"/>
          <p:nvPr/>
        </p:nvSpPr>
        <p:spPr>
          <a:xfrm>
            <a:off x="5202593" y="4919611"/>
            <a:ext cx="36509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1) https://blog.tsunanet.net/2010/11/how-long-does-it-take-to-make-context.html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205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C1089A-91C9-C396-2097-67D9F87A9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43A3A3C-34C0-27CA-0B70-59EED4A01EC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CA6B4F-C0F1-B340-41C2-2535D0CA788D}"/>
              </a:ext>
            </a:extLst>
          </p:cNvPr>
          <p:cNvSpPr/>
          <p:nvPr/>
        </p:nvSpPr>
        <p:spPr>
          <a:xfrm>
            <a:off x="866775" y="219075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6399-31DE-3FD6-BE75-95B34071FD61}"/>
              </a:ext>
            </a:extLst>
          </p:cNvPr>
          <p:cNvSpPr/>
          <p:nvPr/>
        </p:nvSpPr>
        <p:spPr>
          <a:xfrm>
            <a:off x="27781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7BE2B6-E46E-8685-8871-65849B067780}"/>
              </a:ext>
            </a:extLst>
          </p:cNvPr>
          <p:cNvSpPr/>
          <p:nvPr/>
        </p:nvSpPr>
        <p:spPr>
          <a:xfrm>
            <a:off x="468947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C5A400-5C3C-3DAF-1804-FDED2F956C3B}"/>
              </a:ext>
            </a:extLst>
          </p:cNvPr>
          <p:cNvSpPr/>
          <p:nvPr/>
        </p:nvSpPr>
        <p:spPr>
          <a:xfrm>
            <a:off x="66008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7D9212-54A5-244B-77E4-1EF6F8DA5222}"/>
              </a:ext>
            </a:extLst>
          </p:cNvPr>
          <p:cNvSpPr/>
          <p:nvPr/>
        </p:nvSpPr>
        <p:spPr>
          <a:xfrm>
            <a:off x="25400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F17E98-FDDC-7884-29A3-5B5BBF010397}"/>
              </a:ext>
            </a:extLst>
          </p:cNvPr>
          <p:cNvSpPr/>
          <p:nvPr/>
        </p:nvSpPr>
        <p:spPr>
          <a:xfrm>
            <a:off x="445135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8FF476-04B6-DB77-132C-FA785249B0E6}"/>
              </a:ext>
            </a:extLst>
          </p:cNvPr>
          <p:cNvSpPr/>
          <p:nvPr/>
        </p:nvSpPr>
        <p:spPr>
          <a:xfrm>
            <a:off x="63627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1DD9CF-650D-EBED-876A-3CFBCD999D9E}"/>
              </a:ext>
            </a:extLst>
          </p:cNvPr>
          <p:cNvSpPr/>
          <p:nvPr/>
        </p:nvSpPr>
        <p:spPr>
          <a:xfrm>
            <a:off x="866775" y="365522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A19E1F-97D3-4B21-65E3-7DE6C8A0645F}"/>
              </a:ext>
            </a:extLst>
          </p:cNvPr>
          <p:cNvSpPr/>
          <p:nvPr/>
        </p:nvSpPr>
        <p:spPr>
          <a:xfrm>
            <a:off x="27781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EF2FCB-CC4D-028A-36C9-13F53A2FB5FA}"/>
              </a:ext>
            </a:extLst>
          </p:cNvPr>
          <p:cNvSpPr/>
          <p:nvPr/>
        </p:nvSpPr>
        <p:spPr>
          <a:xfrm>
            <a:off x="468947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F230BA-0C09-F29A-5E44-2E2D9A66B9D6}"/>
              </a:ext>
            </a:extLst>
          </p:cNvPr>
          <p:cNvSpPr/>
          <p:nvPr/>
        </p:nvSpPr>
        <p:spPr>
          <a:xfrm>
            <a:off x="66008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3BAA80-D6AE-D890-3100-C56DE0ED7FBA}"/>
              </a:ext>
            </a:extLst>
          </p:cNvPr>
          <p:cNvSpPr/>
          <p:nvPr/>
        </p:nvSpPr>
        <p:spPr>
          <a:xfrm>
            <a:off x="25400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81AAA-7C35-BBAF-9659-0F44C8DA0C0A}"/>
              </a:ext>
            </a:extLst>
          </p:cNvPr>
          <p:cNvSpPr/>
          <p:nvPr/>
        </p:nvSpPr>
        <p:spPr>
          <a:xfrm>
            <a:off x="44513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087E19-556A-EE41-B5AE-AB31055D8C2F}"/>
              </a:ext>
            </a:extLst>
          </p:cNvPr>
          <p:cNvSpPr/>
          <p:nvPr/>
        </p:nvSpPr>
        <p:spPr>
          <a:xfrm>
            <a:off x="63627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C2425-E938-0ECB-C596-73E5608085A6}"/>
              </a:ext>
            </a:extLst>
          </p:cNvPr>
          <p:cNvSpPr/>
          <p:nvPr/>
        </p:nvSpPr>
        <p:spPr>
          <a:xfrm>
            <a:off x="18732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6E74ADA-2F24-40CE-B27A-9C7731093A0D}"/>
              </a:ext>
            </a:extLst>
          </p:cNvPr>
          <p:cNvSpPr/>
          <p:nvPr/>
        </p:nvSpPr>
        <p:spPr>
          <a:xfrm>
            <a:off x="1220788" y="3659978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88DC36-DF6C-F1A4-9FF3-74E7E7EF965F}"/>
              </a:ext>
            </a:extLst>
          </p:cNvPr>
          <p:cNvSpPr/>
          <p:nvPr/>
        </p:nvSpPr>
        <p:spPr>
          <a:xfrm>
            <a:off x="3886994" y="3655229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41F175-597F-7C57-AFEF-1945F35FBE14}"/>
              </a:ext>
            </a:extLst>
          </p:cNvPr>
          <p:cNvSpPr/>
          <p:nvPr/>
        </p:nvSpPr>
        <p:spPr>
          <a:xfrm>
            <a:off x="3234532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9F8B8C-D8E6-DB3E-BEB6-874C0AFF490C}"/>
              </a:ext>
            </a:extLst>
          </p:cNvPr>
          <p:cNvSpPr/>
          <p:nvPr/>
        </p:nvSpPr>
        <p:spPr>
          <a:xfrm>
            <a:off x="5767388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2CA12F-C404-15B8-1664-3AA465F6C63F}"/>
              </a:ext>
            </a:extLst>
          </p:cNvPr>
          <p:cNvSpPr/>
          <p:nvPr/>
        </p:nvSpPr>
        <p:spPr>
          <a:xfrm>
            <a:off x="5114926" y="3655211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25E772-982F-161F-96E1-8F91E9FC4D9E}"/>
              </a:ext>
            </a:extLst>
          </p:cNvPr>
          <p:cNvSpPr/>
          <p:nvPr/>
        </p:nvSpPr>
        <p:spPr>
          <a:xfrm>
            <a:off x="7691950" y="3668303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4882A4-5C5F-DFDD-033A-93441020D134}"/>
              </a:ext>
            </a:extLst>
          </p:cNvPr>
          <p:cNvSpPr/>
          <p:nvPr/>
        </p:nvSpPr>
        <p:spPr>
          <a:xfrm>
            <a:off x="7039488" y="3668294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68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E6CC6176-48B6-8579-5362-E88CC2BB4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044733B-8CEA-2B41-B98F-B607A3C4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045CFABE-D178-FC16-1687-3D689771936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445F7B-4151-9E7C-B391-8E59B94D1D70}"/>
              </a:ext>
            </a:extLst>
          </p:cNvPr>
          <p:cNvGrpSpPr/>
          <p:nvPr/>
        </p:nvGrpSpPr>
        <p:grpSpPr>
          <a:xfrm>
            <a:off x="622431" y="1385788"/>
            <a:ext cx="7839244" cy="3578336"/>
            <a:chOff x="593556" y="1193284"/>
            <a:chExt cx="7839244" cy="35783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0A842-3335-2BCA-E0B0-1FD495BCA0DF}"/>
                </a:ext>
              </a:extLst>
            </p:cNvPr>
            <p:cNvSpPr/>
            <p:nvPr/>
          </p:nvSpPr>
          <p:spPr>
            <a:xfrm>
              <a:off x="1912815" y="1885950"/>
              <a:ext cx="790045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running</a:t>
              </a:r>
              <a:endParaRPr lang="ko-KR" altLang="en-US" sz="12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5B2427-0C83-3F13-09C7-CE5071B60249}"/>
                </a:ext>
              </a:extLst>
            </p:cNvPr>
            <p:cNvSpPr/>
            <p:nvPr/>
          </p:nvSpPr>
          <p:spPr>
            <a:xfrm>
              <a:off x="2774771" y="1885950"/>
              <a:ext cx="5568568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12815" y="15811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6944781" y="11932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AC4A1E-CD4B-021C-6C40-521725803B9E}"/>
                </a:ext>
              </a:extLst>
            </p:cNvPr>
            <p:cNvSpPr txBox="1"/>
            <p:nvPr/>
          </p:nvSpPr>
          <p:spPr>
            <a:xfrm>
              <a:off x="605279" y="1888030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#1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0E3EAA-C327-B00D-AEE4-12E58F7A0712}"/>
                </a:ext>
              </a:extLst>
            </p:cNvPr>
            <p:cNvSpPr/>
            <p:nvPr/>
          </p:nvSpPr>
          <p:spPr>
            <a:xfrm>
              <a:off x="1730619" y="3946279"/>
              <a:ext cx="6702181" cy="6716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045BB0-130A-661F-DC8E-46AADF3C2927}"/>
                </a:ext>
              </a:extLst>
            </p:cNvPr>
            <p:cNvSpPr/>
            <p:nvPr/>
          </p:nvSpPr>
          <p:spPr>
            <a:xfrm>
              <a:off x="1912815" y="4148144"/>
              <a:ext cx="790045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#1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BB4DD6-5FCD-83D9-6395-55F182196857}"/>
                </a:ext>
              </a:extLst>
            </p:cNvPr>
            <p:cNvSpPr txBox="1"/>
            <p:nvPr/>
          </p:nvSpPr>
          <p:spPr>
            <a:xfrm>
              <a:off x="848762" y="4080561"/>
              <a:ext cx="792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Core 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4C55B4-06A0-F9E2-92EF-094EF04865DF}"/>
                </a:ext>
              </a:extLst>
            </p:cNvPr>
            <p:cNvSpPr/>
            <p:nvPr/>
          </p:nvSpPr>
          <p:spPr>
            <a:xfrm>
              <a:off x="6361402" y="4148144"/>
              <a:ext cx="1981933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5873780-196B-E7FE-AB63-4900C740AF7C}"/>
                </a:ext>
              </a:extLst>
            </p:cNvPr>
            <p:cNvSpPr/>
            <p:nvPr/>
          </p:nvSpPr>
          <p:spPr>
            <a:xfrm>
              <a:off x="4123001" y="2311893"/>
              <a:ext cx="4220337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BD12F3-C1AC-416A-C6B9-B1B273B4573C}"/>
                </a:ext>
              </a:extLst>
            </p:cNvPr>
            <p:cNvSpPr/>
            <p:nvPr/>
          </p:nvSpPr>
          <p:spPr>
            <a:xfrm>
              <a:off x="1912815" y="2305050"/>
              <a:ext cx="131927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43A20A-7540-7CD9-30B9-784CF71952C6}"/>
                </a:ext>
              </a:extLst>
            </p:cNvPr>
            <p:cNvSpPr txBox="1"/>
            <p:nvPr/>
          </p:nvSpPr>
          <p:spPr>
            <a:xfrm>
              <a:off x="593556" y="2313973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#2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3AF3AF-E147-ED80-9B1F-C3A2E695DD32}"/>
                </a:ext>
              </a:extLst>
            </p:cNvPr>
            <p:cNvSpPr/>
            <p:nvPr/>
          </p:nvSpPr>
          <p:spPr>
            <a:xfrm>
              <a:off x="5300935" y="2722199"/>
              <a:ext cx="3042401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F75DE5-10DE-C30B-EA0A-5A9965912158}"/>
                </a:ext>
              </a:extLst>
            </p:cNvPr>
            <p:cNvSpPr/>
            <p:nvPr/>
          </p:nvSpPr>
          <p:spPr>
            <a:xfrm>
              <a:off x="1918971" y="2714928"/>
              <a:ext cx="2570479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BBA0C4-ED17-B1A0-9E84-D4546CFE77F8}"/>
                </a:ext>
              </a:extLst>
            </p:cNvPr>
            <p:cNvSpPr txBox="1"/>
            <p:nvPr/>
          </p:nvSpPr>
          <p:spPr>
            <a:xfrm>
              <a:off x="597465" y="2716465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#3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28ABECF-3C15-565C-1613-516ED46031B7}"/>
                </a:ext>
              </a:extLst>
            </p:cNvPr>
            <p:cNvSpPr/>
            <p:nvPr/>
          </p:nvSpPr>
          <p:spPr>
            <a:xfrm>
              <a:off x="6361402" y="3132509"/>
              <a:ext cx="198193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8CB851-66A2-AE34-8990-83D3E4801BBF}"/>
                </a:ext>
              </a:extLst>
            </p:cNvPr>
            <p:cNvSpPr/>
            <p:nvPr/>
          </p:nvSpPr>
          <p:spPr>
            <a:xfrm>
              <a:off x="1915067" y="3133052"/>
              <a:ext cx="3715750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996347-F137-3AA8-DAB4-B13EFECD8191}"/>
                </a:ext>
              </a:extLst>
            </p:cNvPr>
            <p:cNvSpPr txBox="1"/>
            <p:nvPr/>
          </p:nvSpPr>
          <p:spPr>
            <a:xfrm>
              <a:off x="593561" y="3134589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#4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F317E13-BF0C-72C7-C879-DC4C60ADE6B5}"/>
                </a:ext>
              </a:extLst>
            </p:cNvPr>
            <p:cNvSpPr/>
            <p:nvPr/>
          </p:nvSpPr>
          <p:spPr>
            <a:xfrm>
              <a:off x="3340587" y="2311891"/>
              <a:ext cx="673920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BA3BC99-5F44-D128-E092-1D91B305F3B7}"/>
                </a:ext>
              </a:extLst>
            </p:cNvPr>
            <p:cNvSpPr/>
            <p:nvPr/>
          </p:nvSpPr>
          <p:spPr>
            <a:xfrm>
              <a:off x="4554823" y="2722199"/>
              <a:ext cx="680739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8FB56C2-4B72-1F34-AF1B-355BF0EB5722}"/>
                </a:ext>
              </a:extLst>
            </p:cNvPr>
            <p:cNvSpPr/>
            <p:nvPr/>
          </p:nvSpPr>
          <p:spPr>
            <a:xfrm>
              <a:off x="5673969" y="3129085"/>
              <a:ext cx="644281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4DFBCDE-EF10-4A54-90AB-BE3F23795A78}"/>
                </a:ext>
              </a:extLst>
            </p:cNvPr>
            <p:cNvSpPr/>
            <p:nvPr/>
          </p:nvSpPr>
          <p:spPr>
            <a:xfrm>
              <a:off x="3340587" y="4152056"/>
              <a:ext cx="673917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#2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70695C-4612-6591-E67B-F1E9A57ADA4D}"/>
                </a:ext>
              </a:extLst>
            </p:cNvPr>
            <p:cNvSpPr/>
            <p:nvPr/>
          </p:nvSpPr>
          <p:spPr>
            <a:xfrm>
              <a:off x="4554823" y="4148151"/>
              <a:ext cx="680738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#3</a:t>
              </a:r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9B3BEC-966A-4DB2-A05C-995AEDB95D65}"/>
                </a:ext>
              </a:extLst>
            </p:cNvPr>
            <p:cNvSpPr/>
            <p:nvPr/>
          </p:nvSpPr>
          <p:spPr>
            <a:xfrm>
              <a:off x="5673970" y="4152061"/>
              <a:ext cx="644280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#4</a:t>
              </a:r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36A542-D47A-BDA1-F1FB-1C8406F031DA}"/>
                </a:ext>
              </a:extLst>
            </p:cNvPr>
            <p:cNvSpPr/>
            <p:nvPr/>
          </p:nvSpPr>
          <p:spPr>
            <a:xfrm>
              <a:off x="2774770" y="4146430"/>
              <a:ext cx="476355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F358DAF-477F-B96C-872B-5AB79BD09A53}"/>
                </a:ext>
              </a:extLst>
            </p:cNvPr>
            <p:cNvSpPr/>
            <p:nvPr/>
          </p:nvSpPr>
          <p:spPr>
            <a:xfrm>
              <a:off x="4068971" y="4160346"/>
              <a:ext cx="42048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B9A1DCD-7ABB-7D2C-EB59-B3013491C267}"/>
                </a:ext>
              </a:extLst>
            </p:cNvPr>
            <p:cNvSpPr/>
            <p:nvPr/>
          </p:nvSpPr>
          <p:spPr>
            <a:xfrm>
              <a:off x="5271568" y="4154266"/>
              <a:ext cx="35925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CF236D-22C7-5955-E2FE-B2793C145EC3}"/>
                </a:ext>
              </a:extLst>
            </p:cNvPr>
            <p:cNvSpPr/>
            <p:nvPr/>
          </p:nvSpPr>
          <p:spPr>
            <a:xfrm>
              <a:off x="2774770" y="1725770"/>
              <a:ext cx="468409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9AC859A-EFDF-52AF-E5B5-46C6A49094A1}"/>
                </a:ext>
              </a:extLst>
            </p:cNvPr>
            <p:cNvSpPr/>
            <p:nvPr/>
          </p:nvSpPr>
          <p:spPr>
            <a:xfrm>
              <a:off x="4054719" y="1725770"/>
              <a:ext cx="434732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E0B3E77-1DF2-D22C-80D0-A56427912EF2}"/>
                </a:ext>
              </a:extLst>
            </p:cNvPr>
            <p:cNvSpPr/>
            <p:nvPr/>
          </p:nvSpPr>
          <p:spPr>
            <a:xfrm>
              <a:off x="5239237" y="1725770"/>
              <a:ext cx="389535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7DD7B6F-4EEF-7174-1BE6-EF0CF2CBE3A4}"/>
                </a:ext>
              </a:extLst>
            </p:cNvPr>
            <p:cNvSpPr/>
            <p:nvPr/>
          </p:nvSpPr>
          <p:spPr>
            <a:xfrm>
              <a:off x="6363447" y="1716450"/>
              <a:ext cx="1979888" cy="3045850"/>
            </a:xfrm>
            <a:prstGeom prst="roundRect">
              <a:avLst>
                <a:gd name="adj" fmla="val 495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D15834-CE64-DEA1-4DE3-263ED44101F4}"/>
              </a:ext>
            </a:extLst>
          </p:cNvPr>
          <p:cNvSpPr txBox="1"/>
          <p:nvPr/>
        </p:nvSpPr>
        <p:spPr>
          <a:xfrm>
            <a:off x="611205" y="11628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Reduce working threads</a:t>
            </a:r>
          </a:p>
        </p:txBody>
      </p:sp>
    </p:spTree>
    <p:extLst>
      <p:ext uri="{BB962C8B-B14F-4D97-AF65-F5344CB8AC3E}">
        <p14:creationId xmlns:p14="http://schemas.microsoft.com/office/powerpoint/2010/main" val="6969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Thread pool Dilemma</a:t>
            </a:r>
          </a:p>
          <a:p>
            <a:pPr lvl="1"/>
            <a:r>
              <a:rPr lang="en-US" altLang="ko-KR" dirty="0"/>
              <a:t>Thread </a:t>
            </a:r>
            <a:r>
              <a:rPr lang="ko-KR" altLang="en-US" dirty="0"/>
              <a:t>를 늘리면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 </a:t>
            </a:r>
            <a:r>
              <a:rPr lang="ko-KR" altLang="en-US" dirty="0">
                <a:sym typeface="Wingdings" panose="05000000000000000000" pitchFamily="2" charset="2"/>
              </a:rPr>
              <a:t>부하로 성능 저하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Thread </a:t>
            </a:r>
            <a:r>
              <a:rPr lang="ko-KR" altLang="en-US" dirty="0">
                <a:sym typeface="Wingdings" panose="05000000000000000000" pitchFamily="2" charset="2"/>
              </a:rPr>
              <a:t>를 줄이면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</a:t>
            </a:r>
            <a:r>
              <a:rPr lang="ko-KR" altLang="en-US" dirty="0">
                <a:sym typeface="Wingdings" panose="05000000000000000000" pitchFamily="2" charset="2"/>
              </a:rPr>
              <a:t>는 충분하지만</a:t>
            </a:r>
            <a:r>
              <a:rPr lang="en-US" altLang="ko-KR" dirty="0">
                <a:sym typeface="Wingdings" panose="05000000000000000000" pitchFamily="2" charset="2"/>
              </a:rPr>
              <a:t>, thread </a:t>
            </a:r>
            <a:r>
              <a:rPr lang="ko-KR" altLang="en-US" dirty="0">
                <a:sym typeface="Wingdings" panose="05000000000000000000" pitchFamily="2" charset="2"/>
              </a:rPr>
              <a:t>가 모자라서 처리율 저하</a:t>
            </a:r>
            <a:endParaRPr lang="en-US" altLang="ko-KR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0F594-F500-9E6B-1350-E2C5107E3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4408A1E-13C4-8C24-1AF5-960BF0123D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8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366" y="2044332"/>
            <a:ext cx="7703120" cy="357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2000" dirty="0"/>
              <a:t>Add number</a:t>
            </a:r>
            <a:br>
              <a:rPr lang="en-US" altLang="ko-KR" sz="2000" dirty="0"/>
            </a:br>
            <a:r>
              <a:rPr lang="en-US" altLang="ko-KR" sz="1200" dirty="0"/>
              <a:t>Thread &amp; Coroutine</a:t>
            </a:r>
            <a:endParaRPr lang="ko-KR" altLang="en-US" sz="1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B0C279-D601-CA4B-02D3-44DCCC947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7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F8F4EB-AC59-69B0-D43E-D9054D1C6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26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E160A0C-B98F-C4DF-03CB-F8B46D904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C8EF40-6E62-BA2B-ACEF-2DDD04C46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C48BBE-E756-8B13-025C-FE70CD8B478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60C0B-942F-0576-B48F-7DE119D3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" y="1550443"/>
            <a:ext cx="2811237" cy="2759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2E9600-1DE6-DE71-3E4B-F2CC9BA0A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978" y="1550443"/>
            <a:ext cx="3004457" cy="2759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3A363C-3E0E-7710-E341-E9DC41F7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539" y="1550442"/>
            <a:ext cx="3088824" cy="2759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59DF6D-9FDD-462A-64C3-6D158C2EA4F8}"/>
              </a:ext>
            </a:extLst>
          </p:cNvPr>
          <p:cNvSpPr txBox="1"/>
          <p:nvPr/>
        </p:nvSpPr>
        <p:spPr>
          <a:xfrm>
            <a:off x="40818" y="124020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17E849-9A7B-E812-8AF3-699646456B26}"/>
              </a:ext>
            </a:extLst>
          </p:cNvPr>
          <p:cNvSpPr txBox="1"/>
          <p:nvPr/>
        </p:nvSpPr>
        <p:spPr>
          <a:xfrm>
            <a:off x="2859710" y="1240199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19CA0-0C20-F11B-E6CE-54552D1817FB}"/>
              </a:ext>
            </a:extLst>
          </p:cNvPr>
          <p:cNvSpPr txBox="1"/>
          <p:nvPr/>
        </p:nvSpPr>
        <p:spPr>
          <a:xfrm>
            <a:off x="5935435" y="1240198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37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A462AB-C5DB-0951-9F36-FD52B820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7F6DD5-E28F-807F-52F7-BA524B675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FAE8CF-4A34-6CE6-9D1E-70A066C562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EC0A9-161C-445C-567B-58782603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39" y="1243833"/>
            <a:ext cx="3013816" cy="3479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FC0984-4006-AC10-67F6-D22B1F6F4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5"/>
          <a:stretch/>
        </p:blipFill>
        <p:spPr>
          <a:xfrm>
            <a:off x="3072826" y="1243833"/>
            <a:ext cx="3013816" cy="3772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73CB12-3195-C988-98EA-5BAFD45DA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63" y="1237079"/>
            <a:ext cx="3013816" cy="3395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37D3C3-BFC6-961F-8D3B-0047027B8CB4}"/>
              </a:ext>
            </a:extLst>
          </p:cNvPr>
          <p:cNvSpPr txBox="1"/>
          <p:nvPr/>
        </p:nvSpPr>
        <p:spPr>
          <a:xfrm>
            <a:off x="40818" y="947056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7E5C7-9C9C-9984-F468-B38D33F6EE0B}"/>
              </a:ext>
            </a:extLst>
          </p:cNvPr>
          <p:cNvSpPr txBox="1"/>
          <p:nvPr/>
        </p:nvSpPr>
        <p:spPr>
          <a:xfrm>
            <a:off x="3031161" y="947055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8D3EA-9A17-20EB-4BF5-99493BF6C876}"/>
              </a:ext>
            </a:extLst>
          </p:cNvPr>
          <p:cNvSpPr txBox="1"/>
          <p:nvPr/>
        </p:nvSpPr>
        <p:spPr>
          <a:xfrm>
            <a:off x="6106886" y="947054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6116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2F2D42-A347-AD9B-B41D-84A472F8C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3484EE-3908-4EB7-AFD9-AF9FA4BD5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7158FF-3B37-762D-4368-357A58AE91A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CBFB0-23BD-70DA-813E-1C43F5D8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400006"/>
            <a:ext cx="4962293" cy="1406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6EE21-61ED-71FC-43A4-E4346043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" y="3485410"/>
            <a:ext cx="5609063" cy="145835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9149F9-01C0-363F-CA7F-5BE97BBA5C6E}"/>
              </a:ext>
            </a:extLst>
          </p:cNvPr>
          <p:cNvCxnSpPr>
            <a:stCxn id="5" idx="3"/>
            <a:endCxn id="10" idx="3"/>
          </p:cNvCxnSpPr>
          <p:nvPr/>
        </p:nvCxnSpPr>
        <p:spPr>
          <a:xfrm>
            <a:off x="5787483" y="2103411"/>
            <a:ext cx="646770" cy="2111177"/>
          </a:xfrm>
          <a:prstGeom prst="bentConnector3">
            <a:avLst>
              <a:gd name="adj1" fmla="val 25744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3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Async NIO</a:t>
            </a:r>
            <a:endParaRPr lang="ko-KR" altLang="en-US" dirty="0"/>
          </a:p>
        </p:txBody>
      </p:sp>
      <p:sp>
        <p:nvSpPr>
          <p:cNvPr id="2" name="부제목 1">
            <a:extLst>
              <a:ext uri="{FF2B5EF4-FFF2-40B4-BE49-F238E27FC236}">
                <a16:creationId xmlns:a16="http://schemas.microsoft.com/office/drawing/2014/main" id="{817FB4C6-B091-C21D-A21F-F004253EC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6C002-F1EA-844E-8557-A61175F2A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4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C3ED4E82-5208-50A1-D6A4-CDC436B0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EE1AF7-9CCE-6595-48C9-074F9217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2A79777-CDC2-59B2-5F66-2AE410E0B0C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CE6A-64C7-D6B9-D739-8F08A390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8" y="1340786"/>
            <a:ext cx="7636069" cy="36156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0EA4711-4BF7-3B03-6D57-882F126604BF}"/>
              </a:ext>
            </a:extLst>
          </p:cNvPr>
          <p:cNvSpPr/>
          <p:nvPr/>
        </p:nvSpPr>
        <p:spPr>
          <a:xfrm>
            <a:off x="1676400" y="2403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6A9FD0-627C-B133-E508-06F100CCF660}"/>
              </a:ext>
            </a:extLst>
          </p:cNvPr>
          <p:cNvSpPr/>
          <p:nvPr/>
        </p:nvSpPr>
        <p:spPr>
          <a:xfrm>
            <a:off x="2095500" y="3546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355D2D-D39B-785F-2913-FD7E4F9A2370}"/>
              </a:ext>
            </a:extLst>
          </p:cNvPr>
          <p:cNvSpPr/>
          <p:nvPr/>
        </p:nvSpPr>
        <p:spPr>
          <a:xfrm>
            <a:off x="2942012" y="430497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AC2A76-97C0-2D38-6746-8E1F35E41DB8}"/>
              </a:ext>
            </a:extLst>
          </p:cNvPr>
          <p:cNvSpPr/>
          <p:nvPr/>
        </p:nvSpPr>
        <p:spPr>
          <a:xfrm>
            <a:off x="5075612" y="429735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77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3275CF4-54B6-1DAB-6551-78900628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13906-026D-1070-F77D-9D2E139D2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382D936-AD7B-7BF4-67FF-B7F030C9D79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745EE-4817-CDE3-138F-D1A8271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783861"/>
            <a:ext cx="7886700" cy="19361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7711F9D-9852-5A3B-490A-0A1F38907570}"/>
              </a:ext>
            </a:extLst>
          </p:cNvPr>
          <p:cNvSpPr/>
          <p:nvPr/>
        </p:nvSpPr>
        <p:spPr>
          <a:xfrm>
            <a:off x="1631373" y="1763079"/>
            <a:ext cx="914400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E1882A-3169-E5B9-45A6-F71A1D2A11E2}"/>
              </a:ext>
            </a:extLst>
          </p:cNvPr>
          <p:cNvSpPr/>
          <p:nvPr/>
        </p:nvSpPr>
        <p:spPr>
          <a:xfrm>
            <a:off x="751897" y="2330450"/>
            <a:ext cx="879476" cy="2718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BA08B6-FE4C-3E3E-3596-FC61A7533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B584BF-93D9-C380-E20A-EBED196D7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C52002B-0BBE-DD2B-246F-69EBE093675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F8CA26-8E4A-ACC9-8918-C9E9F0A8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72" y="1313702"/>
            <a:ext cx="6922587" cy="13258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647C08-9BBF-7A2D-DAA2-5C8970ABF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2" y="2777127"/>
            <a:ext cx="6922587" cy="22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4765AA-6058-2E8B-85B2-65F71DFA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9D0CB1-11F5-F51F-9FE0-2B30F0F9B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A1B3A6C-9463-A9C8-A958-68928C96798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FF3FB5-4A03-6E30-C1CA-D1B11E793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5"/>
          <a:stretch/>
        </p:blipFill>
        <p:spPr>
          <a:xfrm>
            <a:off x="742951" y="1409395"/>
            <a:ext cx="7822873" cy="32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7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C9B53E-118B-02D9-CD00-5029A92F9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D3CD0-B23E-15CE-7F26-A96CE611E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12837C-2684-91F8-6164-1DE4ECADFC6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67B8F7-F548-164C-A3A4-24B448FD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24" y="2712944"/>
            <a:ext cx="8494692" cy="17617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0A655D-053A-7605-B3C2-C32C7F2A9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24" y="896488"/>
            <a:ext cx="8308952" cy="15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6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Curve between Reactor and Coroutine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B22E4-C87E-CD73-1606-B6342B2303C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EAF8F-8A21-54E3-E572-7FD711B9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" y="968492"/>
            <a:ext cx="5596616" cy="422544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07FF40-9BAA-35AF-2624-EA96C5D6E4C2}"/>
              </a:ext>
            </a:extLst>
          </p:cNvPr>
          <p:cNvGrpSpPr/>
          <p:nvPr/>
        </p:nvGrpSpPr>
        <p:grpSpPr>
          <a:xfrm>
            <a:off x="4782303" y="4206475"/>
            <a:ext cx="4125951" cy="477054"/>
            <a:chOff x="4782303" y="3564448"/>
            <a:chExt cx="4125951" cy="4770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91BFAF-A75A-10F4-5AD1-1A45773399E4}"/>
                </a:ext>
              </a:extLst>
            </p:cNvPr>
            <p:cNvSpPr txBox="1"/>
            <p:nvPr/>
          </p:nvSpPr>
          <p:spPr>
            <a:xfrm>
              <a:off x="4782303" y="3826058"/>
              <a:ext cx="412595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u="sng" dirty="0">
                  <a:hlinkClick r:id="rId4"/>
                </a:rPr>
                <a:t>https://twitter.com/akarnokd/status/979732723152687106</a:t>
              </a:r>
              <a:endParaRPr lang="ko-KR" altLang="en-US" sz="800" u="sng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EA06B-8368-6910-66E9-55387357E1D8}"/>
                </a:ext>
              </a:extLst>
            </p:cNvPr>
            <p:cNvSpPr txBox="1"/>
            <p:nvPr/>
          </p:nvSpPr>
          <p:spPr>
            <a:xfrm>
              <a:off x="7253634" y="3564448"/>
              <a:ext cx="16546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u="sng" dirty="0"/>
                <a:t>2018.03.30, Davie </a:t>
              </a:r>
              <a:r>
                <a:rPr lang="en-US" altLang="ko-KR" sz="1100" u="sng" dirty="0" err="1"/>
                <a:t>Karnok</a:t>
              </a:r>
              <a:endParaRPr lang="ko-KR" altLang="en-US" sz="1100" u="sng" dirty="0"/>
            </a:p>
          </p:txBody>
        </p:sp>
      </p:grp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4D834B-EE98-CC5A-E0B3-CA3A5C247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353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CPS Pattern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CA3CC8-1057-CF4E-2D85-4360256DF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561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</a:p>
          <a:p>
            <a:pPr lvl="1"/>
            <a:r>
              <a:rPr lang="en-US" altLang="ko-KR" dirty="0"/>
              <a:t>C++ (C++20~)</a:t>
            </a:r>
          </a:p>
          <a:p>
            <a:pPr lvl="2"/>
            <a:r>
              <a:rPr lang="en-US" altLang="ko-KR" dirty="0" err="1"/>
              <a:t>stackless</a:t>
            </a:r>
            <a:r>
              <a:rPr lang="en-US" altLang="ko-KR" dirty="0"/>
              <a:t> coroutine</a:t>
            </a:r>
          </a:p>
          <a:p>
            <a:pPr lvl="1"/>
            <a:r>
              <a:rPr lang="en-US" altLang="ko-KR" dirty="0"/>
              <a:t>Rust (2018~)</a:t>
            </a:r>
          </a:p>
          <a:p>
            <a:pPr lvl="1"/>
            <a:r>
              <a:rPr lang="en-US" altLang="ko-KR" dirty="0"/>
              <a:t>GO</a:t>
            </a:r>
          </a:p>
          <a:p>
            <a:pPr lvl="2"/>
            <a:r>
              <a:rPr lang="en-US" altLang="ko-KR" dirty="0"/>
              <a:t>goroutine</a:t>
            </a:r>
          </a:p>
          <a:p>
            <a:pPr lvl="1"/>
            <a:r>
              <a:rPr lang="en-US" altLang="ko-KR" dirty="0" err="1"/>
              <a:t>Javascript</a:t>
            </a:r>
            <a:endParaRPr lang="en-US" altLang="ko-KR" dirty="0"/>
          </a:p>
          <a:p>
            <a:pPr lvl="2"/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C237A-74CF-C001-7377-5E0182C08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297985-4951-E680-FFD5-1A19D96E4EB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54CB9D-F3C9-B18C-296A-802DDE9119EB}"/>
              </a:ext>
            </a:extLst>
          </p:cNvPr>
          <p:cNvSpPr txBox="1">
            <a:spLocks/>
          </p:cNvSpPr>
          <p:nvPr/>
        </p:nvSpPr>
        <p:spPr>
          <a:xfrm>
            <a:off x="4572000" y="1071217"/>
            <a:ext cx="3943350" cy="39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ko-KR" altLang="en-US" sz="21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5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35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en-US" sz="1350" kern="1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r>
              <a:rPr lang="en-US" altLang="ko-KR" dirty="0"/>
              <a:t>Kotlin (1.3~)</a:t>
            </a:r>
          </a:p>
          <a:p>
            <a:pPr lvl="1"/>
            <a:r>
              <a:rPr lang="en-US" altLang="ko-KR" dirty="0"/>
              <a:t>PHP (5.5~)</a:t>
            </a:r>
          </a:p>
          <a:p>
            <a:pPr lvl="1"/>
            <a:r>
              <a:rPr lang="en-US" altLang="ko-KR" dirty="0"/>
              <a:t>C# (2.0~)</a:t>
            </a:r>
          </a:p>
          <a:p>
            <a:pPr lvl="1"/>
            <a:r>
              <a:rPr lang="en-US" altLang="ko-KR" dirty="0"/>
              <a:t>Python (3.5~)</a:t>
            </a:r>
          </a:p>
          <a:p>
            <a:pPr lvl="1"/>
            <a:r>
              <a:rPr lang="en-US" altLang="ko-KR" dirty="0"/>
              <a:t>Lua</a:t>
            </a:r>
          </a:p>
          <a:p>
            <a:pPr lvl="2"/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834206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B1396B-0308-4C76-FE62-D0EE7018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1E63D-8306-1967-E19E-3533E1F39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9783C32-3C73-19F4-C5EB-11FEA377278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E7FA0-85CA-B531-0686-C03978ED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2" y="1310616"/>
            <a:ext cx="3597429" cy="3716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EBAE8D-E980-7081-79CE-BA18C29830BC}"/>
              </a:ext>
            </a:extLst>
          </p:cNvPr>
          <p:cNvSpPr/>
          <p:nvPr/>
        </p:nvSpPr>
        <p:spPr>
          <a:xfrm>
            <a:off x="799022" y="1783860"/>
            <a:ext cx="884305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604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compiled by Kotlin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B62ED8-7199-EF30-0D3F-A29327542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18A5AD7-8A16-AE2D-208C-A146A322FFF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E25C4-9B9F-EDE0-F35F-F6FE8FA5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1958975"/>
            <a:ext cx="5151863" cy="8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Blocking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A28C677B-0C21-55AB-8143-70A4A3613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A24CE8-21B5-2CE1-870E-B7D7AECA430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BD1B3BA-14C6-F016-049A-203C02C4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930"/>
            <a:ext cx="8134863" cy="10941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FA28E3-D9AC-1CDB-EE19-E4295338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92540"/>
            <a:ext cx="8134863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66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Tagging label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B7363A-1009-3A44-B2DA-8D32755D4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E4E31D-9290-678E-1DF7-4D272591FB5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289E9-4307-EEF9-6657-0D6B3872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1750740"/>
            <a:ext cx="4355006" cy="31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5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Adding continuation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244D05-9B73-D12C-F839-C1F30B9CD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4B99E9-1C4A-F53F-65DB-D814B1B28DF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14B94-23D0-4D0B-047E-02AFF14C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0" y="1639229"/>
            <a:ext cx="5243781" cy="3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579500-708B-43C9-E380-B1AD2C921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882354-8D16-2D33-1CE9-F7C611B18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EDBF2A-71F2-936B-7A0D-264BA3469D1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8EA4C-9456-02BD-EC8C-1E560851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8" y="1215483"/>
            <a:ext cx="4541722" cy="3771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BECEA3-C1B4-4FCE-31E3-E0B435A4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7"/>
          <a:stretch/>
        </p:blipFill>
        <p:spPr>
          <a:xfrm>
            <a:off x="5514650" y="1215483"/>
            <a:ext cx="2610024" cy="23921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529DE3-5520-7E06-3897-576EBA1D7E90}"/>
              </a:ext>
            </a:extLst>
          </p:cNvPr>
          <p:cNvSpPr/>
          <p:nvPr/>
        </p:nvSpPr>
        <p:spPr>
          <a:xfrm>
            <a:off x="1155700" y="1670050"/>
            <a:ext cx="2616200" cy="7112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85DB0C-AB3D-6EE7-48F7-6A4E5B7F7D4E}"/>
              </a:ext>
            </a:extLst>
          </p:cNvPr>
          <p:cNvSpPr/>
          <p:nvPr/>
        </p:nvSpPr>
        <p:spPr>
          <a:xfrm>
            <a:off x="5718554" y="1555750"/>
            <a:ext cx="2092458" cy="10160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EBBCBD-5375-9ACA-7632-7F1EB24943D6}"/>
              </a:ext>
            </a:extLst>
          </p:cNvPr>
          <p:cNvSpPr/>
          <p:nvPr/>
        </p:nvSpPr>
        <p:spPr>
          <a:xfrm>
            <a:off x="1155700" y="2668316"/>
            <a:ext cx="2616200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B867E9-0510-A1A7-47EB-A1E4521F5B7B}"/>
              </a:ext>
            </a:extLst>
          </p:cNvPr>
          <p:cNvSpPr/>
          <p:nvPr/>
        </p:nvSpPr>
        <p:spPr>
          <a:xfrm>
            <a:off x="5718554" y="2652983"/>
            <a:ext cx="2092459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A408DF-DE41-2503-5FA6-BEFDAF7DC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50D69C-A354-E8FC-E86B-B34F6F398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87170-EED4-CD21-08E5-362231FB628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131C1-A6B9-CEB7-199B-610C4698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0" y="1237784"/>
            <a:ext cx="3858450" cy="302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AE8C1-A3FD-DBA7-220C-1DEFFB63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0" y="1237784"/>
            <a:ext cx="3915294" cy="26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8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Summary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endParaRPr lang="en-US" altLang="ko-KR" dirty="0"/>
          </a:p>
          <a:p>
            <a:pPr lvl="1"/>
            <a:r>
              <a:rPr lang="en-US" altLang="ko-KR" dirty="0"/>
              <a:t>Kotlin compiler</a:t>
            </a:r>
            <a:r>
              <a:rPr lang="ko-KR" altLang="en-US" dirty="0"/>
              <a:t>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</a:t>
            </a:r>
            <a:endParaRPr lang="en-US" altLang="ko-KR" dirty="0"/>
          </a:p>
          <a:p>
            <a:pPr lvl="1"/>
            <a:r>
              <a:rPr lang="en-US" altLang="ko-KR" dirty="0"/>
              <a:t>coroutine dispatcher </a:t>
            </a:r>
            <a:r>
              <a:rPr lang="ko-KR" altLang="en-US" dirty="0"/>
              <a:t>에 의해 실행 또는 재개</a:t>
            </a:r>
            <a:endParaRPr lang="en-US" altLang="ko-KR" dirty="0"/>
          </a:p>
          <a:p>
            <a:pPr lvl="1"/>
            <a:r>
              <a:rPr lang="en-US" altLang="ko-KR" dirty="0"/>
              <a:t>suspend </a:t>
            </a:r>
            <a:r>
              <a:rPr lang="ko-KR" altLang="en-US" dirty="0"/>
              <a:t>함수는 중단 지점까지 비선점형으로 동작</a:t>
            </a:r>
            <a:endParaRPr lang="en-US" altLang="ko-KR" dirty="0"/>
          </a:p>
          <a:p>
            <a:pPr lvl="2"/>
            <a:r>
              <a:rPr lang="en-US" altLang="ko-KR" dirty="0"/>
              <a:t>thread</a:t>
            </a:r>
            <a:r>
              <a:rPr lang="ko-KR" altLang="en-US" dirty="0"/>
              <a:t>는 실행 스케줄이 </a:t>
            </a:r>
            <a:r>
              <a:rPr lang="en-US" altLang="ko-KR" dirty="0"/>
              <a:t>kernel</a:t>
            </a:r>
            <a:r>
              <a:rPr lang="ko-KR" altLang="en-US" dirty="0"/>
              <a:t>에 의해 제어됨</a:t>
            </a:r>
            <a:endParaRPr lang="en-US" altLang="ko-KR" dirty="0"/>
          </a:p>
          <a:p>
            <a:pPr lvl="1"/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</a:t>
            </a:r>
            <a:r>
              <a:rPr lang="ko-KR" altLang="en-US" dirty="0"/>
              <a:t>이라는 </a:t>
            </a:r>
            <a:r>
              <a:rPr lang="en-US" altLang="ko-KR" dirty="0"/>
              <a:t>parameter </a:t>
            </a:r>
            <a:r>
              <a:rPr lang="ko-KR" altLang="en-US" dirty="0"/>
              <a:t>형태로 전달</a:t>
            </a:r>
            <a:endParaRPr lang="en-US" altLang="ko-KR" dirty="0"/>
          </a:p>
          <a:p>
            <a:pPr lvl="2"/>
            <a:r>
              <a:rPr lang="en-US" altLang="ko-KR" dirty="0"/>
              <a:t>thread context switching </a:t>
            </a:r>
            <a:r>
              <a:rPr lang="ko-KR" altLang="en-US" dirty="0"/>
              <a:t>발생하지 않음</a:t>
            </a:r>
            <a:endParaRPr lang="en-US" alt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ADC323-C2D5-F4A7-04D3-F6F79A2E9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C581BD8-E6EC-81C4-3A79-CADC0BC64E6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956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Event Loop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EB95AC-5A2F-4DE6-78DA-9E017B58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C5F673-549E-B8D4-F8F0-9C203129DAB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484790C-9170-58BC-2AFE-C42D1C9FC468}"/>
              </a:ext>
            </a:extLst>
          </p:cNvPr>
          <p:cNvGrpSpPr/>
          <p:nvPr/>
        </p:nvGrpSpPr>
        <p:grpSpPr>
          <a:xfrm>
            <a:off x="672261" y="1203042"/>
            <a:ext cx="7982949" cy="3233057"/>
            <a:chOff x="318967" y="1097399"/>
            <a:chExt cx="7982949" cy="32330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947A89-8D0F-43F3-6A27-4C91F57F473C}"/>
                </a:ext>
              </a:extLst>
            </p:cNvPr>
            <p:cNvGrpSpPr/>
            <p:nvPr/>
          </p:nvGrpSpPr>
          <p:grpSpPr>
            <a:xfrm>
              <a:off x="5281731" y="1401396"/>
              <a:ext cx="851877" cy="2913424"/>
              <a:chOff x="5478581" y="1649046"/>
              <a:chExt cx="851877" cy="2913424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27EE1901-F3A7-632C-A002-AB7E3DCAE5AB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C5D30-E8BD-289B-AB92-C5E6C884E8C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1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1CA44F-A128-9D62-3A37-1AF8993C0F76}"/>
                </a:ext>
              </a:extLst>
            </p:cNvPr>
            <p:cNvGrpSpPr/>
            <p:nvPr/>
          </p:nvGrpSpPr>
          <p:grpSpPr>
            <a:xfrm>
              <a:off x="6028097" y="1405309"/>
              <a:ext cx="851877" cy="2913424"/>
              <a:chOff x="5478581" y="1649046"/>
              <a:chExt cx="851877" cy="2913424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111824B9-754A-DB39-2F37-EE1CDC4F1ED5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4357C6-DAF5-8583-7253-C99C0B6A1562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2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2188D34-022B-AE1C-54F9-4624C8E6C38F}"/>
                </a:ext>
              </a:extLst>
            </p:cNvPr>
            <p:cNvGrpSpPr/>
            <p:nvPr/>
          </p:nvGrpSpPr>
          <p:grpSpPr>
            <a:xfrm>
              <a:off x="6762286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0DAAC2C-DEE8-AD50-6B32-5E6FD1AD07F4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504A87-6D3F-2FA6-0D79-286F8C6C7E4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3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8B7FC8-8B56-27C7-5040-D66460930D0A}"/>
                </a:ext>
              </a:extLst>
            </p:cNvPr>
            <p:cNvGrpSpPr/>
            <p:nvPr/>
          </p:nvGrpSpPr>
          <p:grpSpPr>
            <a:xfrm>
              <a:off x="1363485" y="2280176"/>
              <a:ext cx="775951" cy="1392869"/>
              <a:chOff x="1153935" y="1926044"/>
              <a:chExt cx="775951" cy="1392869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B0F7F7D-90DC-C883-FEAB-596C73841C12}"/>
                  </a:ext>
                </a:extLst>
              </p:cNvPr>
              <p:cNvSpPr/>
              <p:nvPr/>
            </p:nvSpPr>
            <p:spPr>
              <a:xfrm>
                <a:off x="1153935" y="1926044"/>
                <a:ext cx="775951" cy="1392869"/>
              </a:xfrm>
              <a:prstGeom prst="roundRect">
                <a:avLst>
                  <a:gd name="adj" fmla="val 11757"/>
                </a:avLst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9298965F-E50A-F494-C51D-D8195CEA56E7}"/>
                  </a:ext>
                </a:extLst>
              </p:cNvPr>
              <p:cNvSpPr/>
              <p:nvPr/>
            </p:nvSpPr>
            <p:spPr>
              <a:xfrm>
                <a:off x="1227015" y="1995488"/>
                <a:ext cx="606151" cy="26315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0D0230E-BCEE-B6A5-AB48-FDBF71952E75}"/>
                  </a:ext>
                </a:extLst>
              </p:cNvPr>
              <p:cNvSpPr/>
              <p:nvPr/>
            </p:nvSpPr>
            <p:spPr>
              <a:xfrm>
                <a:off x="1234399" y="2340195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45C0DAD-8AFF-F94E-DF0C-3127BAA04A2A}"/>
                  </a:ext>
                </a:extLst>
              </p:cNvPr>
              <p:cNvSpPr/>
              <p:nvPr/>
            </p:nvSpPr>
            <p:spPr>
              <a:xfrm>
                <a:off x="1245255" y="2684902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C9BAA2A-6BA7-7B39-8C89-5AC867C67ECA}"/>
                </a:ext>
              </a:extLst>
            </p:cNvPr>
            <p:cNvCxnSpPr/>
            <p:nvPr/>
          </p:nvCxnSpPr>
          <p:spPr>
            <a:xfrm>
              <a:off x="4969119" y="2092545"/>
              <a:ext cx="67993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AC93D38-E291-3414-D6E2-7CBE0A2B2FE2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9" y="2489383"/>
              <a:ext cx="1426305" cy="0"/>
            </a:xfrm>
            <a:prstGeom prst="straightConnector1">
              <a:avLst/>
            </a:prstGeom>
            <a:ln w="12700">
              <a:solidFill>
                <a:srgbClr val="DA2ADE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C10619B-2775-F942-42CD-4617EEE0B96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8" y="2879871"/>
              <a:ext cx="2160495" cy="0"/>
            </a:xfrm>
            <a:prstGeom prst="straightConnector1">
              <a:avLst/>
            </a:prstGeom>
            <a:ln w="12700">
              <a:solidFill>
                <a:srgbClr val="0033C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5323FD8-8E3B-BD55-4273-83AC2C1A41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7" y="3279848"/>
              <a:ext cx="2841896" cy="0"/>
            </a:xfrm>
            <a:prstGeom prst="straightConnector1">
              <a:avLst/>
            </a:prstGeom>
            <a:ln w="12700">
              <a:solidFill>
                <a:srgbClr val="99663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6AF86244-9AC0-12C4-BBE4-6F3CA1851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7427" y="3727559"/>
              <a:ext cx="1038466" cy="8542"/>
            </a:xfrm>
            <a:prstGeom prst="straightConnector1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A42CA1-ACC4-8665-187F-1D5E130FD091}"/>
                </a:ext>
              </a:extLst>
            </p:cNvPr>
            <p:cNvSpPr txBox="1"/>
            <p:nvPr/>
          </p:nvSpPr>
          <p:spPr>
            <a:xfrm>
              <a:off x="4958374" y="184034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Task 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472B0B-D27E-F015-4385-C2F4EE2DF003}"/>
                </a:ext>
              </a:extLst>
            </p:cNvPr>
            <p:cNvSpPr txBox="1"/>
            <p:nvPr/>
          </p:nvSpPr>
          <p:spPr>
            <a:xfrm>
              <a:off x="4958374" y="222524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DA2ADE"/>
                  </a:solidFill>
                </a:rPr>
                <a:t>Task 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F3BF1C-14C4-CF9C-E4F8-A9B7C2C95163}"/>
                </a:ext>
              </a:extLst>
            </p:cNvPr>
            <p:cNvSpPr txBox="1"/>
            <p:nvPr/>
          </p:nvSpPr>
          <p:spPr>
            <a:xfrm>
              <a:off x="4958374" y="261943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33CC"/>
                  </a:solidFill>
                </a:rPr>
                <a:t>Task 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6B19BA-547E-892C-9B2E-8EDCD9298A9E}"/>
                </a:ext>
              </a:extLst>
            </p:cNvPr>
            <p:cNvSpPr txBox="1"/>
            <p:nvPr/>
          </p:nvSpPr>
          <p:spPr>
            <a:xfrm>
              <a:off x="4958374" y="303071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996633"/>
                  </a:solidFill>
                </a:rPr>
                <a:t>Task 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9E44DA-4E62-89D9-1910-3F95730F4015}"/>
                </a:ext>
              </a:extLst>
            </p:cNvPr>
            <p:cNvSpPr txBox="1"/>
            <p:nvPr/>
          </p:nvSpPr>
          <p:spPr>
            <a:xfrm>
              <a:off x="4950559" y="3459102"/>
              <a:ext cx="7197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Return 1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ED6103F-26FF-EB2D-CD35-7AC555E3401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rot="10800000">
              <a:off x="1751462" y="3673045"/>
              <a:ext cx="1404489" cy="207186"/>
            </a:xfrm>
            <a:prstGeom prst="bentConnector2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A45E45-B246-CA80-DD37-0E8FD5C99467}"/>
                </a:ext>
              </a:extLst>
            </p:cNvPr>
            <p:cNvSpPr txBox="1"/>
            <p:nvPr/>
          </p:nvSpPr>
          <p:spPr>
            <a:xfrm>
              <a:off x="1794063" y="3880231"/>
              <a:ext cx="1039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call next label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C948847-6241-E3F3-1FD1-1DE7500FA4D1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rot="5400000" flipH="1" flipV="1">
              <a:off x="2290171" y="1553836"/>
              <a:ext cx="187631" cy="1265051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04C0D7-42A0-5711-42E2-FAF4243F5699}"/>
                </a:ext>
              </a:extLst>
            </p:cNvPr>
            <p:cNvSpPr txBox="1"/>
            <p:nvPr/>
          </p:nvSpPr>
          <p:spPr>
            <a:xfrm>
              <a:off x="1793540" y="1815546"/>
              <a:ext cx="7541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take Task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E2C293-A356-D0F9-503A-5C398E0406AD}"/>
                </a:ext>
              </a:extLst>
            </p:cNvPr>
            <p:cNvSpPr txBox="1"/>
            <p:nvPr/>
          </p:nvSpPr>
          <p:spPr>
            <a:xfrm>
              <a:off x="318967" y="2828540"/>
              <a:ext cx="977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8000"/>
                  </a:solidFill>
                </a:rPr>
                <a:t>Event queue</a:t>
              </a:r>
              <a:endParaRPr lang="ko-KR" altLang="en-US" sz="1200" b="1" dirty="0">
                <a:solidFill>
                  <a:srgbClr val="008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678952E-89D7-C679-8887-01A4314C812F}"/>
                </a:ext>
              </a:extLst>
            </p:cNvPr>
            <p:cNvSpPr txBox="1"/>
            <p:nvPr/>
          </p:nvSpPr>
          <p:spPr>
            <a:xfrm>
              <a:off x="6290761" y="1097399"/>
              <a:ext cx="957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Thread pool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ED0FEB-890B-EB85-8B37-C9A3A63A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215" y="1945593"/>
              <a:ext cx="2059105" cy="2042891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3885497-AC83-BDA1-2186-C37D4BC4CDBF}"/>
                </a:ext>
              </a:extLst>
            </p:cNvPr>
            <p:cNvGrpSpPr/>
            <p:nvPr/>
          </p:nvGrpSpPr>
          <p:grpSpPr>
            <a:xfrm>
              <a:off x="7450039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802C618F-75FF-2F58-7A1C-3503CD0B903A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DD6FE1-FCED-1367-E9A0-FCFC59BD98FB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4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E2205E-4919-5F3E-C43D-ACF75B1AA2BB}"/>
              </a:ext>
            </a:extLst>
          </p:cNvPr>
          <p:cNvSpPr/>
          <p:nvPr/>
        </p:nvSpPr>
        <p:spPr>
          <a:xfrm>
            <a:off x="4076699" y="4459164"/>
            <a:ext cx="1666875" cy="58260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Non-Block IO pooling</a:t>
            </a:r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epoll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kqueue</a:t>
            </a:r>
            <a:r>
              <a:rPr lang="en-US" altLang="ko-KR" sz="1200" dirty="0"/>
              <a:t>, …)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8A59D1-AD6C-7991-ED34-EF832F474B5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620900" y="3901774"/>
            <a:ext cx="289237" cy="557390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0106963-45DC-9E57-FCBC-1247BC6DFF9A}"/>
              </a:ext>
            </a:extLst>
          </p:cNvPr>
          <p:cNvCxnSpPr>
            <a:cxnSpLocks/>
          </p:cNvCxnSpPr>
          <p:nvPr/>
        </p:nvCxnSpPr>
        <p:spPr>
          <a:xfrm flipH="1" flipV="1">
            <a:off x="4498999" y="3985874"/>
            <a:ext cx="223095" cy="434589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49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Pros / Cons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0D15C-41E4-7359-A842-8700DDD6E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79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성능 비교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F32169-B2B2-D7A2-3CC0-5696041A2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531EC26-1E68-9EAD-56C3-593877EAEC9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Pros / Cons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9D9351-E391-48EC-499E-9A322293BA0C}"/>
              </a:ext>
            </a:extLst>
          </p:cNvPr>
          <p:cNvGrpSpPr/>
          <p:nvPr/>
        </p:nvGrpSpPr>
        <p:grpSpPr>
          <a:xfrm>
            <a:off x="628650" y="1021340"/>
            <a:ext cx="7182363" cy="3646531"/>
            <a:chOff x="628650" y="1415480"/>
            <a:chExt cx="7182363" cy="36465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3F6A43-67FB-08B6-19F3-D5152460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963" y="1415480"/>
              <a:ext cx="6242050" cy="35080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F9A9F-5253-7839-943F-BD19DA2257BB}"/>
                </a:ext>
              </a:extLst>
            </p:cNvPr>
            <p:cNvSpPr txBox="1"/>
            <p:nvPr/>
          </p:nvSpPr>
          <p:spPr>
            <a:xfrm>
              <a:off x="628650" y="4785012"/>
              <a:ext cx="62293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effectLst/>
                  <a:hlinkClick r:id="rId4"/>
                </a:rPr>
                <a:t>https://dzone.com/articles/spring-boot-20-webflux-reactive-performance-test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043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MVC</a:t>
            </a:r>
            <a:r>
              <a:rPr lang="ko-KR" altLang="en-US" dirty="0"/>
              <a:t>보다 느릴 수 있음</a:t>
            </a:r>
            <a:endParaRPr lang="en-US" altLang="ko-KR" dirty="0"/>
          </a:p>
          <a:p>
            <a:pPr lvl="1"/>
            <a:r>
              <a:rPr lang="ko-KR" altLang="en-US" dirty="0"/>
              <a:t>적은 리소스로 많은 트래픽을 감당하는 개념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구현 난이도가 높음</a:t>
            </a:r>
            <a:endParaRPr lang="en-US" altLang="ko-KR" dirty="0"/>
          </a:p>
          <a:p>
            <a:pPr lvl="1"/>
            <a:r>
              <a:rPr lang="ko-KR" altLang="en-US" dirty="0"/>
              <a:t>사소한 </a:t>
            </a:r>
            <a:r>
              <a:rPr lang="en-US" altLang="ko-KR" dirty="0"/>
              <a:t>Blocking </a:t>
            </a:r>
            <a:r>
              <a:rPr lang="ko-KR" altLang="en-US" dirty="0"/>
              <a:t>코드가 전체 처리속도에 악영향을 미칠 수 있음</a:t>
            </a:r>
            <a:endParaRPr lang="en-US" altLang="ko-KR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9D6B9-2420-FAF5-B6ED-BC579D6C4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D7E2FB3-EA39-012D-7AB2-A10627DF718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Pros / Cons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5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Non-blocking I/O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Asynchronous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Event loop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F362D6-888A-D205-59A2-AAAB13F63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FCB0E2-307B-58AB-B964-70A0F293D58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B792EF-EA3D-922D-1CD4-283906554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B9A720-DE16-B5DC-4740-AE8FF646F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4C771EC-0BA4-6B13-6D6B-6E248EA560D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166F0E-CA3E-04DD-0C8A-CEF8C337C989}"/>
              </a:ext>
            </a:extLst>
          </p:cNvPr>
          <p:cNvGrpSpPr/>
          <p:nvPr/>
        </p:nvGrpSpPr>
        <p:grpSpPr>
          <a:xfrm>
            <a:off x="785306" y="1116843"/>
            <a:ext cx="7978207" cy="3643104"/>
            <a:chOff x="785306" y="1376978"/>
            <a:chExt cx="7978207" cy="364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7B4B-0DF7-8DDE-47BC-A3EAB482C7A3}"/>
                </a:ext>
              </a:extLst>
            </p:cNvPr>
            <p:cNvSpPr txBox="1"/>
            <p:nvPr/>
          </p:nvSpPr>
          <p:spPr>
            <a:xfrm>
              <a:off x="785306" y="1376978"/>
              <a:ext cx="70262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Boost </a:t>
              </a:r>
              <a:r>
                <a:rPr lang="en-US" altLang="ko-KR" sz="2000" b="1" dirty="0">
                  <a:latin typeface="Spoqa Han Sans Neo" panose="020B0500000000000000" pitchFamily="50" charset="-127"/>
                  <a:ea typeface="Spoqa Han Sans Neo" panose="020B0500000000000000" pitchFamily="50" charset="-127"/>
                </a:rPr>
                <a:t>application</a:t>
              </a:r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 performance using asynchronous I/O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Learn when and how to use POSIX AIO API, 2006.8.28,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M.Jones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6213-D087-F590-7847-84EF226D7068}"/>
                </a:ext>
              </a:extLst>
            </p:cNvPr>
            <p:cNvSpPr txBox="1"/>
            <p:nvPr/>
          </p:nvSpPr>
          <p:spPr>
            <a:xfrm>
              <a:off x="5353339" y="4712305"/>
              <a:ext cx="34101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hlinkClick r:id="rId3"/>
                </a:rPr>
                <a:t>https://developer.ibm.com/articles/l-async</a:t>
              </a:r>
              <a:endParaRPr lang="ko-KR" altLang="en-US" sz="1400" dirty="0"/>
            </a:p>
          </p:txBody>
        </p:sp>
        <p:pic>
          <p:nvPicPr>
            <p:cNvPr id="1026" name="Picture 2" descr="Simplified Matrix of Basic Linux I/O Models">
              <a:extLst>
                <a:ext uri="{FF2B5EF4-FFF2-40B4-BE49-F238E27FC236}">
                  <a16:creationId xmlns:a16="http://schemas.microsoft.com/office/drawing/2014/main" id="{B8CB13E5-B2D7-36CF-D2B3-AFE387E5C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665" y="2079407"/>
              <a:ext cx="4506221" cy="262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358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4334B100-AB00-8AD4-3018-E3BA0E443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9C07F995-7E46-45C3-29E8-1E21F76D028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716245" y="2065469"/>
            <a:ext cx="1450489" cy="8306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308626" y="2065469"/>
            <a:ext cx="1450489" cy="83069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3901007" y="2065469"/>
            <a:ext cx="1450489" cy="8306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5493388" y="2065469"/>
            <a:ext cx="1450489" cy="83069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6B2C099-1D48-CE83-BFD1-CD53692FC2E5}"/>
              </a:ext>
            </a:extLst>
          </p:cNvPr>
          <p:cNvSpPr/>
          <p:nvPr/>
        </p:nvSpPr>
        <p:spPr>
          <a:xfrm>
            <a:off x="7085768" y="2065469"/>
            <a:ext cx="1450489" cy="83069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5288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35A0849-4710-BB3C-8B45-4614F072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4473EF5-5FDB-DD0A-D8FB-153F4846ECA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287571" y="2197543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287571" y="3216324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879951" y="4227755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3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E3C5934-1ADC-6E25-FDFE-22B785BB5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08871921-0E40-40A3-5789-D5F7120E420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919440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19437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90098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4190098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5414348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4190101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5414348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DAD1C1-C25D-F381-6075-938588D5A8F1}"/>
              </a:ext>
            </a:extLst>
          </p:cNvPr>
          <p:cNvSpPr/>
          <p:nvPr/>
        </p:nvSpPr>
        <p:spPr>
          <a:xfrm>
            <a:off x="6751813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289326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7777</TotalTime>
  <Words>3649</Words>
  <Application>Microsoft Office PowerPoint</Application>
  <PresentationFormat>화면 슬라이드 쇼(16:9)</PresentationFormat>
  <Paragraphs>793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Pretendard</vt:lpstr>
      <vt:lpstr>Pretendard ExtraBold</vt:lpstr>
      <vt:lpstr>Spoqa Han Sans Neo</vt:lpstr>
      <vt:lpstr>Spoqa Han Sans Neo Bold</vt:lpstr>
      <vt:lpstr>Spoqa Han Sans Neo Medium</vt:lpstr>
      <vt:lpstr>맑은 고딕</vt:lpstr>
      <vt:lpstr>Arial</vt:lpstr>
      <vt:lpstr>Gilroy SemiBold</vt:lpstr>
      <vt:lpstr>Wingdings</vt:lpstr>
      <vt:lpstr>Office 테마</vt:lpstr>
      <vt:lpstr>Async NIO</vt:lpstr>
      <vt:lpstr>Paypal이 Java에서 Node.js로 간 이유 (2013.11.27 zdnet)</vt:lpstr>
      <vt:lpstr>Async NIO</vt:lpstr>
      <vt:lpstr>Async Non-Blocking</vt:lpstr>
      <vt:lpstr>Node.js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구현 실습</vt:lpstr>
      <vt:lpstr>Async NIO</vt:lpstr>
      <vt:lpstr>Blocking IO in OS</vt:lpstr>
      <vt:lpstr>Blocking IO in OS</vt:lpstr>
      <vt:lpstr>Blocking IO in OS</vt:lpstr>
      <vt:lpstr>Blocking IO in OS</vt:lpstr>
      <vt:lpstr>Blocking IO in OS</vt:lpstr>
      <vt:lpstr>Blocking IO in OS</vt:lpstr>
      <vt:lpstr>구현 실습</vt:lpstr>
      <vt:lpstr>Async NIO</vt:lpstr>
      <vt:lpstr>Controller</vt:lpstr>
      <vt:lpstr>Service</vt:lpstr>
      <vt:lpstr>Reactor 구현의 난점</vt:lpstr>
      <vt:lpstr>Reactor 구현의 난점</vt:lpstr>
      <vt:lpstr>Reactor 구현의 난점</vt:lpstr>
      <vt:lpstr>Reactor coding</vt:lpstr>
      <vt:lpstr>Reactor coding</vt:lpstr>
      <vt:lpstr>Coroutine coding</vt:lpstr>
      <vt:lpstr>Learning Curve between Reactor and Coroutine</vt:lpstr>
      <vt:lpstr>Async NIO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Summary</vt:lpstr>
      <vt:lpstr>Event Loop</vt:lpstr>
      <vt:lpstr>Async NIO</vt:lpstr>
      <vt:lpstr>성능 비교</vt:lpstr>
      <vt:lpstr>Spring Webflux 단점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932</cp:lastModifiedBy>
  <cp:revision>1017</cp:revision>
  <dcterms:created xsi:type="dcterms:W3CDTF">2023-07-11T14:27:12Z</dcterms:created>
  <dcterms:modified xsi:type="dcterms:W3CDTF">2024-09-08T04:28:25Z</dcterms:modified>
</cp:coreProperties>
</file>